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76" r:id="rId4"/>
    <p:sldId id="275" r:id="rId5"/>
    <p:sldId id="264" r:id="rId6"/>
    <p:sldId id="263" r:id="rId7"/>
    <p:sldId id="265" r:id="rId8"/>
    <p:sldId id="266" r:id="rId9"/>
    <p:sldId id="267" r:id="rId10"/>
    <p:sldId id="269" r:id="rId11"/>
    <p:sldId id="270" r:id="rId12"/>
    <p:sldId id="271" r:id="rId13"/>
    <p:sldId id="272" r:id="rId14"/>
    <p:sldId id="274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42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144F0C5-4A51-45DC-9027-883229930AF4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ACCFBE1-41C7-46D4-ABB0-E0C73780FE70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5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GB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Book Antiqua" pitchFamily="18" charset="0"/>
            </a:rPr>
            <a:t>Pension  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5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GB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Book Antiqua" pitchFamily="18" charset="0"/>
            </a:rPr>
            <a:t>System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5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GB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Book Antiqua" pitchFamily="18" charset="0"/>
            </a:rPr>
            <a:t>US$ 6.6 </a:t>
          </a:r>
          <a:r>
            <a:rPr kumimoji="0" lang="en-GB" b="1" i="0" u="none" strike="noStrike" cap="none" normalizeH="0" baseline="0" dirty="0" err="1" smtClean="0">
              <a:ln>
                <a:noFill/>
              </a:ln>
              <a:solidFill>
                <a:srgbClr val="FFFF00"/>
              </a:solidFill>
              <a:effectLst/>
              <a:latin typeface="Book Antiqua" pitchFamily="18" charset="0"/>
            </a:rPr>
            <a:t>bn</a:t>
          </a:r>
          <a:endParaRPr kumimoji="0" lang="en-US" b="1" i="0" u="none" strike="noStrike" cap="none" normalizeH="0" baseline="0" dirty="0" smtClean="0">
            <a:ln>
              <a:noFill/>
            </a:ln>
            <a:solidFill>
              <a:srgbClr val="FFFF00"/>
            </a:solidFill>
            <a:effectLst/>
            <a:latin typeface="Book Antiqua" pitchFamily="18" charset="0"/>
          </a:endParaRPr>
        </a:p>
      </dgm:t>
    </dgm:pt>
    <dgm:pt modelId="{6C5BA142-7366-489A-A5E1-F368E98552F2}" type="parTrans" cxnId="{27609393-C717-4368-98C6-821B9A322C2A}">
      <dgm:prSet/>
      <dgm:spPr/>
      <dgm:t>
        <a:bodyPr/>
        <a:lstStyle/>
        <a:p>
          <a:endParaRPr lang="en-US"/>
        </a:p>
      </dgm:t>
    </dgm:pt>
    <dgm:pt modelId="{01B9A99C-0F65-4B4B-900F-BB9A03F0B7F9}" type="sibTrans" cxnId="{27609393-C717-4368-98C6-821B9A322C2A}">
      <dgm:prSet/>
      <dgm:spPr/>
      <dgm:t>
        <a:bodyPr/>
        <a:lstStyle/>
        <a:p>
          <a:endParaRPr lang="en-US"/>
        </a:p>
      </dgm:t>
    </dgm:pt>
    <dgm:pt modelId="{83BA5A5C-5FCE-427B-94A9-CFFA6ED05220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5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GB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 Antiqua" pitchFamily="18" charset="0"/>
            </a:rPr>
            <a:t>Voluntary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5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GB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 Antiqua" pitchFamily="18" charset="0"/>
            </a:rPr>
            <a:t>Private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5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GB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 Antiqua" pitchFamily="18" charset="0"/>
            </a:rPr>
            <a:t>Occupational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5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GB" sz="16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Book Antiqua" pitchFamily="18" charset="0"/>
            </a:rPr>
            <a:t>Assets </a:t>
          </a:r>
          <a:r>
            <a:rPr kumimoji="0" lang="en-GB" sz="16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Book Antiqua" pitchFamily="18" charset="0"/>
            </a:rPr>
            <a:t>$ 5.0 </a:t>
          </a:r>
          <a:r>
            <a:rPr kumimoji="0" lang="en-GB" sz="1600" b="1" i="0" u="none" strike="noStrike" cap="none" normalizeH="0" baseline="0" dirty="0" err="1" smtClean="0">
              <a:ln>
                <a:noFill/>
              </a:ln>
              <a:solidFill>
                <a:srgbClr val="FFFF00"/>
              </a:solidFill>
              <a:effectLst/>
              <a:latin typeface="Book Antiqua" pitchFamily="18" charset="0"/>
            </a:rPr>
            <a:t>bn</a:t>
          </a:r>
          <a:endParaRPr kumimoji="0" lang="en-GB" sz="1600" b="1" i="0" u="none" strike="noStrike" cap="none" normalizeH="0" baseline="0" dirty="0" smtClean="0">
            <a:ln>
              <a:noFill/>
            </a:ln>
            <a:solidFill>
              <a:srgbClr val="FFFF00"/>
            </a:solidFill>
            <a:effectLst/>
            <a:latin typeface="Book Antiqua" pitchFamily="18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5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GB" sz="16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Book Antiqua" pitchFamily="18" charset="0"/>
            </a:rPr>
            <a:t>Members: 0.5m</a:t>
          </a:r>
          <a:endParaRPr kumimoji="0" lang="en-US" sz="1600" b="1" i="0" u="none" strike="noStrike" cap="none" normalizeH="0" baseline="0" dirty="0" smtClean="0">
            <a:ln>
              <a:noFill/>
            </a:ln>
            <a:solidFill>
              <a:srgbClr val="FFFF00"/>
            </a:solidFill>
            <a:effectLst/>
            <a:latin typeface="Book Antiqua" pitchFamily="18" charset="0"/>
          </a:endParaRPr>
        </a:p>
      </dgm:t>
    </dgm:pt>
    <dgm:pt modelId="{43879454-9431-4EDE-B528-171575A6D70B}" type="parTrans" cxnId="{69A696F4-2C84-40B6-8EA8-BAB7C6A01719}">
      <dgm:prSet/>
      <dgm:spPr/>
      <dgm:t>
        <a:bodyPr/>
        <a:lstStyle/>
        <a:p>
          <a:endParaRPr lang="en-US" dirty="0"/>
        </a:p>
      </dgm:t>
    </dgm:pt>
    <dgm:pt modelId="{C6440FA2-BF53-4BD2-ACCB-21B24129ADD3}" type="sibTrans" cxnId="{69A696F4-2C84-40B6-8EA8-BAB7C6A01719}">
      <dgm:prSet/>
      <dgm:spPr/>
      <dgm:t>
        <a:bodyPr/>
        <a:lstStyle/>
        <a:p>
          <a:endParaRPr lang="en-US"/>
        </a:p>
      </dgm:t>
    </dgm:pt>
    <dgm:pt modelId="{6E5D5CAC-5B6E-46E4-B31F-BDC8E4F885F3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5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GB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 Antiqua" pitchFamily="18" charset="0"/>
            </a:rPr>
            <a:t>Mandatory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5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GB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 Antiqua" pitchFamily="18" charset="0"/>
            </a:rPr>
            <a:t>National – National Social Security Fund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5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GB" sz="14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Book Antiqua" pitchFamily="18" charset="0"/>
            </a:rPr>
            <a:t>Assets: </a:t>
          </a:r>
          <a:r>
            <a:rPr kumimoji="0" lang="en-GB" sz="14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Book Antiqua" pitchFamily="18" charset="0"/>
            </a:rPr>
            <a:t>$ 1.4 </a:t>
          </a:r>
          <a:r>
            <a:rPr kumimoji="0" lang="en-GB" sz="1400" b="1" i="0" u="none" strike="noStrike" cap="none" normalizeH="0" baseline="0" dirty="0" err="1" smtClean="0">
              <a:ln>
                <a:noFill/>
              </a:ln>
              <a:solidFill>
                <a:srgbClr val="FFFF00"/>
              </a:solidFill>
              <a:effectLst/>
              <a:latin typeface="Book Antiqua" pitchFamily="18" charset="0"/>
            </a:rPr>
            <a:t>bn</a:t>
          </a:r>
          <a:endParaRPr kumimoji="0" lang="en-GB" sz="1400" b="1" i="0" u="none" strike="noStrike" cap="none" normalizeH="0" baseline="0" dirty="0" smtClean="0">
            <a:ln>
              <a:noFill/>
            </a:ln>
            <a:solidFill>
              <a:srgbClr val="FFFF00"/>
            </a:solidFill>
            <a:effectLst/>
            <a:latin typeface="Book Antiqua" pitchFamily="18" charset="0"/>
          </a:endParaRPr>
        </a:p>
        <a:p>
          <a:pPr marL="0" lvl="0" indent="0" algn="ctr" defTabSz="914400" rtl="0">
            <a:lnSpc>
              <a:spcPct val="100000"/>
            </a:lnSpc>
            <a:spcBef>
              <a:spcPct val="50000"/>
            </a:spcBef>
            <a:spcAft>
              <a:spcPct val="0"/>
            </a:spcAft>
            <a:buNone/>
          </a:pPr>
          <a:r>
            <a:rPr kumimoji="0" lang="en-GB" sz="14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Book Antiqua" pitchFamily="18" charset="0"/>
            </a:rPr>
            <a:t>Members: 1.3m</a:t>
          </a:r>
          <a:endParaRPr kumimoji="0" lang="en-US" sz="1400" b="1" i="0" u="none" strike="noStrike" cap="none" normalizeH="0" baseline="0" dirty="0" smtClean="0">
            <a:ln>
              <a:noFill/>
            </a:ln>
            <a:solidFill>
              <a:schemeClr val="bg1"/>
            </a:solidFill>
            <a:effectLst/>
            <a:latin typeface="Book Antiqua" pitchFamily="18" charset="0"/>
          </a:endParaRPr>
        </a:p>
      </dgm:t>
    </dgm:pt>
    <dgm:pt modelId="{FA489097-5B92-4936-B619-506F87550C82}" type="parTrans" cxnId="{E1CCCA31-989A-40AA-8560-AB37B2F58DCC}">
      <dgm:prSet/>
      <dgm:spPr/>
      <dgm:t>
        <a:bodyPr/>
        <a:lstStyle/>
        <a:p>
          <a:endParaRPr lang="en-US" dirty="0"/>
        </a:p>
      </dgm:t>
    </dgm:pt>
    <dgm:pt modelId="{BC54E460-10CC-4196-8D3C-44925E86A743}" type="sibTrans" cxnId="{E1CCCA31-989A-40AA-8560-AB37B2F58DCC}">
      <dgm:prSet/>
      <dgm:spPr/>
      <dgm:t>
        <a:bodyPr/>
        <a:lstStyle/>
        <a:p>
          <a:endParaRPr lang="en-US"/>
        </a:p>
      </dgm:t>
    </dgm:pt>
    <dgm:pt modelId="{C3BB03A9-7A6F-4C4E-A801-2CC8F284D897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5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GB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 Antiqua" pitchFamily="18" charset="0"/>
            </a:rPr>
            <a:t>Non </a:t>
          </a:r>
        </a:p>
        <a:p>
          <a:pPr marL="0" lvl="0" indent="0" algn="ctr" defTabSz="914400" rtl="0">
            <a:lnSpc>
              <a:spcPct val="100000"/>
            </a:lnSpc>
            <a:spcBef>
              <a:spcPct val="50000"/>
            </a:spcBef>
            <a:spcAft>
              <a:spcPct val="0"/>
            </a:spcAft>
            <a:buNone/>
          </a:pPr>
          <a:r>
            <a:rPr kumimoji="0" lang="en-GB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 Antiqua" pitchFamily="18" charset="0"/>
            </a:rPr>
            <a:t>Contributory/Pay As You </a:t>
          </a:r>
        </a:p>
        <a:p>
          <a:pPr marL="0" lvl="0" indent="0" algn="ctr" defTabSz="914400" rtl="0">
            <a:lnSpc>
              <a:spcPct val="100000"/>
            </a:lnSpc>
            <a:spcBef>
              <a:spcPct val="50000"/>
            </a:spcBef>
            <a:spcAft>
              <a:spcPct val="0"/>
            </a:spcAft>
            <a:buNone/>
          </a:pPr>
          <a:r>
            <a:rPr kumimoji="0" lang="en-GB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 Antiqua" pitchFamily="18" charset="0"/>
            </a:rPr>
            <a:t>Go (PAYG)</a:t>
          </a:r>
        </a:p>
        <a:p>
          <a:pPr marL="0" lvl="0" indent="0" algn="ctr" defTabSz="914400" rtl="0">
            <a:lnSpc>
              <a:spcPct val="100000"/>
            </a:lnSpc>
            <a:spcBef>
              <a:spcPct val="50000"/>
            </a:spcBef>
            <a:spcAft>
              <a:spcPct val="0"/>
            </a:spcAft>
            <a:buNone/>
          </a:pPr>
          <a:r>
            <a:rPr kumimoji="0" lang="en-GB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 Antiqua" pitchFamily="18" charset="0"/>
            </a:rPr>
            <a:t> Civil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5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GB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 Antiqua" pitchFamily="18" charset="0"/>
            </a:rPr>
            <a:t> Service Pension Scheme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5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GB" sz="14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Book Antiqua" pitchFamily="18" charset="0"/>
            </a:rPr>
            <a:t>Assets: 0</a:t>
          </a:r>
        </a:p>
        <a:p>
          <a:pPr marL="0" lvl="0" indent="0" algn="ctr" defTabSz="914400" rtl="0">
            <a:lnSpc>
              <a:spcPct val="100000"/>
            </a:lnSpc>
            <a:spcBef>
              <a:spcPct val="50000"/>
            </a:spcBef>
            <a:spcAft>
              <a:spcPct val="0"/>
            </a:spcAft>
            <a:buNone/>
          </a:pPr>
          <a:r>
            <a:rPr kumimoji="0" lang="en-GB" sz="14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Book Antiqua" pitchFamily="18" charset="0"/>
            </a:rPr>
            <a:t>Members: 0.4m</a:t>
          </a:r>
          <a:endParaRPr kumimoji="0" lang="en-GB" sz="1400" b="1" i="0" u="none" strike="noStrike" cap="none" normalizeH="0" baseline="0" dirty="0" smtClean="0">
            <a:ln>
              <a:noFill/>
            </a:ln>
            <a:solidFill>
              <a:schemeClr val="bg1"/>
            </a:solidFill>
            <a:effectLst/>
            <a:latin typeface="Book Antiqua" pitchFamily="18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5000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en-US" sz="1400" b="1" i="0" u="none" strike="noStrike" cap="none" normalizeH="0" baseline="0" dirty="0" smtClean="0">
            <a:ln>
              <a:noFill/>
            </a:ln>
            <a:solidFill>
              <a:schemeClr val="bg1"/>
            </a:solidFill>
            <a:effectLst/>
            <a:latin typeface="Book Antiqua" pitchFamily="18" charset="0"/>
          </a:endParaRPr>
        </a:p>
      </dgm:t>
    </dgm:pt>
    <dgm:pt modelId="{986E8FEC-CAA9-4369-BE6F-681E670AC8D0}" type="sibTrans" cxnId="{CF4B9C5C-D01C-450D-97AA-EDC483EC9A1F}">
      <dgm:prSet/>
      <dgm:spPr/>
      <dgm:t>
        <a:bodyPr/>
        <a:lstStyle/>
        <a:p>
          <a:endParaRPr lang="en-US"/>
        </a:p>
      </dgm:t>
    </dgm:pt>
    <dgm:pt modelId="{25DE30D3-7A0B-4177-84E5-5F9E9A70569E}" type="parTrans" cxnId="{CF4B9C5C-D01C-450D-97AA-EDC483EC9A1F}">
      <dgm:prSet/>
      <dgm:spPr/>
      <dgm:t>
        <a:bodyPr/>
        <a:lstStyle/>
        <a:p>
          <a:endParaRPr lang="en-US" dirty="0"/>
        </a:p>
      </dgm:t>
    </dgm:pt>
    <dgm:pt modelId="{51F632DE-15B3-4F9D-8D39-1C38881DFFBE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5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 Antiqua" pitchFamily="18" charset="0"/>
            </a:rPr>
            <a:t>Individual Contributory Open Schemes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5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GB" sz="16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Book Antiqua" pitchFamily="18" charset="0"/>
            </a:rPr>
            <a:t>Assets: </a:t>
          </a:r>
          <a:r>
            <a:rPr kumimoji="0" lang="en-GB" sz="16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Book Antiqua" pitchFamily="18" charset="0"/>
            </a:rPr>
            <a:t>$ 0.2 </a:t>
          </a:r>
          <a:r>
            <a:rPr kumimoji="0" lang="en-GB" sz="1600" b="1" i="0" u="none" strike="noStrike" cap="none" normalizeH="0" baseline="0" dirty="0" err="1" smtClean="0">
              <a:ln>
                <a:noFill/>
              </a:ln>
              <a:solidFill>
                <a:srgbClr val="FFFF00"/>
              </a:solidFill>
              <a:effectLst/>
              <a:latin typeface="Book Antiqua" pitchFamily="18" charset="0"/>
            </a:rPr>
            <a:t>bn</a:t>
          </a:r>
          <a:endParaRPr kumimoji="0" lang="en-GB" sz="1600" b="1" i="0" u="none" strike="noStrike" cap="none" normalizeH="0" baseline="0" dirty="0" smtClean="0">
            <a:ln>
              <a:noFill/>
            </a:ln>
            <a:solidFill>
              <a:srgbClr val="FFFF00"/>
            </a:solidFill>
            <a:effectLst/>
            <a:latin typeface="Book Antiqua" pitchFamily="18" charset="0"/>
          </a:endParaRPr>
        </a:p>
        <a:p>
          <a:pPr marL="0" lvl="0" indent="0" algn="ctr" defTabSz="914400" rtl="0">
            <a:lnSpc>
              <a:spcPct val="100000"/>
            </a:lnSpc>
            <a:spcBef>
              <a:spcPct val="50000"/>
            </a:spcBef>
            <a:spcAft>
              <a:spcPct val="0"/>
            </a:spcAft>
            <a:buNone/>
          </a:pPr>
          <a:r>
            <a:rPr kumimoji="0" lang="en-GB" sz="16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Book Antiqua" pitchFamily="18" charset="0"/>
            </a:rPr>
            <a:t>Members: </a:t>
          </a:r>
          <a:r>
            <a:rPr kumimoji="0" lang="en-GB" sz="16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Book Antiqua" pitchFamily="18" charset="0"/>
            </a:rPr>
            <a:t>0.09m</a:t>
          </a:r>
          <a:r>
            <a:rPr kumimoji="0" lang="en-US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 Antiqua" pitchFamily="18" charset="0"/>
            </a:rPr>
            <a:t> </a:t>
          </a:r>
          <a:endParaRPr kumimoji="0" lang="en-US" sz="1600" b="1" i="0" u="none" strike="noStrike" cap="none" normalizeH="0" baseline="0" dirty="0" smtClean="0">
            <a:ln>
              <a:noFill/>
            </a:ln>
            <a:solidFill>
              <a:schemeClr val="bg1"/>
            </a:solidFill>
            <a:effectLst/>
            <a:latin typeface="Book Antiqua" pitchFamily="18" charset="0"/>
          </a:endParaRPr>
        </a:p>
      </dgm:t>
    </dgm:pt>
    <dgm:pt modelId="{EF33B805-1C46-426F-8A54-C9AA151C168A}" type="sibTrans" cxnId="{C002F670-7489-4DEC-8A2B-FDD47AF1A41F}">
      <dgm:prSet/>
      <dgm:spPr/>
      <dgm:t>
        <a:bodyPr/>
        <a:lstStyle/>
        <a:p>
          <a:endParaRPr lang="en-US"/>
        </a:p>
      </dgm:t>
    </dgm:pt>
    <dgm:pt modelId="{6967D1C7-3CCC-4D67-99A7-D5B2E1E3795E}" type="parTrans" cxnId="{C002F670-7489-4DEC-8A2B-FDD47AF1A41F}">
      <dgm:prSet/>
      <dgm:spPr/>
      <dgm:t>
        <a:bodyPr/>
        <a:lstStyle/>
        <a:p>
          <a:endParaRPr lang="en-US" dirty="0"/>
        </a:p>
      </dgm:t>
    </dgm:pt>
    <dgm:pt modelId="{E807C3CA-71E4-4A5C-9B58-F443500FA97F}" type="pres">
      <dgm:prSet presAssocID="{E144F0C5-4A51-45DC-9027-883229930AF4}" presName="cycle" presStyleCnt="0">
        <dgm:presLayoutVars>
          <dgm:chMax val="1"/>
          <dgm:dir val="rev"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8E3A875-C22B-49BB-BF62-6C6CEB587A22}" type="pres">
      <dgm:prSet presAssocID="{EACCFBE1-41C7-46D4-ABB0-E0C73780FE70}" presName="centerShape" presStyleLbl="node0" presStyleIdx="0" presStyleCnt="1" custScaleX="154508" custScaleY="141632" custLinFactNeighborY="-275"/>
      <dgm:spPr/>
      <dgm:t>
        <a:bodyPr/>
        <a:lstStyle/>
        <a:p>
          <a:endParaRPr lang="en-US"/>
        </a:p>
      </dgm:t>
    </dgm:pt>
    <dgm:pt modelId="{B945F4A6-E105-4753-AA36-F1501ACA8666}" type="pres">
      <dgm:prSet presAssocID="{25DE30D3-7A0B-4177-84E5-5F9E9A70569E}" presName="Name9" presStyleLbl="parChTrans1D2" presStyleIdx="0" presStyleCnt="4"/>
      <dgm:spPr/>
      <dgm:t>
        <a:bodyPr/>
        <a:lstStyle/>
        <a:p>
          <a:endParaRPr lang="en-US"/>
        </a:p>
      </dgm:t>
    </dgm:pt>
    <dgm:pt modelId="{327CE1F7-3C53-4134-AED6-BDB1819DF093}" type="pres">
      <dgm:prSet presAssocID="{25DE30D3-7A0B-4177-84E5-5F9E9A70569E}" presName="connTx" presStyleLbl="parChTrans1D2" presStyleIdx="0" presStyleCnt="4"/>
      <dgm:spPr/>
      <dgm:t>
        <a:bodyPr/>
        <a:lstStyle/>
        <a:p>
          <a:endParaRPr lang="en-US"/>
        </a:p>
      </dgm:t>
    </dgm:pt>
    <dgm:pt modelId="{F5B16133-8EA7-4AE4-9243-3BC5A7DCACED}" type="pres">
      <dgm:prSet presAssocID="{C3BB03A9-7A6F-4C4E-A801-2CC8F284D897}" presName="node" presStyleLbl="node1" presStyleIdx="0" presStyleCnt="4" custScaleX="162451" custScaleY="153774" custRadScaleRad="139052" custRadScaleInc="-19662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6335B19-5978-490E-AA3F-1DC27AD2CD73}" type="pres">
      <dgm:prSet presAssocID="{43879454-9431-4EDE-B528-171575A6D70B}" presName="Name9" presStyleLbl="parChTrans1D2" presStyleIdx="1" presStyleCnt="4"/>
      <dgm:spPr/>
      <dgm:t>
        <a:bodyPr/>
        <a:lstStyle/>
        <a:p>
          <a:endParaRPr lang="en-US"/>
        </a:p>
      </dgm:t>
    </dgm:pt>
    <dgm:pt modelId="{6968B65A-3292-42AB-80AB-67090C2A6041}" type="pres">
      <dgm:prSet presAssocID="{43879454-9431-4EDE-B528-171575A6D70B}" presName="connTx" presStyleLbl="parChTrans1D2" presStyleIdx="1" presStyleCnt="4"/>
      <dgm:spPr/>
      <dgm:t>
        <a:bodyPr/>
        <a:lstStyle/>
        <a:p>
          <a:endParaRPr lang="en-US"/>
        </a:p>
      </dgm:t>
    </dgm:pt>
    <dgm:pt modelId="{7E9A2C5B-9E5F-4492-AA86-7392CE9FF6E8}" type="pres">
      <dgm:prSet presAssocID="{83BA5A5C-5FCE-427B-94A9-CFFA6ED05220}" presName="node" presStyleLbl="node1" presStyleIdx="1" presStyleCnt="4" custScaleX="161071" custScaleY="127857" custRadScaleRad="106090" custRadScaleInc="21218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667188-DEB2-4C34-9556-E18951A96920}" type="pres">
      <dgm:prSet presAssocID="{6967D1C7-3CCC-4D67-99A7-D5B2E1E3795E}" presName="Name9" presStyleLbl="parChTrans1D2" presStyleIdx="2" presStyleCnt="4"/>
      <dgm:spPr/>
      <dgm:t>
        <a:bodyPr/>
        <a:lstStyle/>
        <a:p>
          <a:endParaRPr lang="en-US"/>
        </a:p>
      </dgm:t>
    </dgm:pt>
    <dgm:pt modelId="{A10657AD-D495-45EF-97BE-7A139410AA9C}" type="pres">
      <dgm:prSet presAssocID="{6967D1C7-3CCC-4D67-99A7-D5B2E1E3795E}" presName="connTx" presStyleLbl="parChTrans1D2" presStyleIdx="2" presStyleCnt="4"/>
      <dgm:spPr/>
      <dgm:t>
        <a:bodyPr/>
        <a:lstStyle/>
        <a:p>
          <a:endParaRPr lang="en-US"/>
        </a:p>
      </dgm:t>
    </dgm:pt>
    <dgm:pt modelId="{BBD0B898-58EA-4E5F-930C-DBBFFACE3A8C}" type="pres">
      <dgm:prSet presAssocID="{51F632DE-15B3-4F9D-8D39-1C38881DFFBE}" presName="node" presStyleLbl="node1" presStyleIdx="2" presStyleCnt="4" custAng="0" custScaleX="188378" custScaleY="109557" custRadScaleRad="88207" custRadScaleInc="-2280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E1516B-E769-434D-BE1B-F0768545C9D2}" type="pres">
      <dgm:prSet presAssocID="{FA489097-5B92-4936-B619-506F87550C82}" presName="Name9" presStyleLbl="parChTrans1D2" presStyleIdx="3" presStyleCnt="4"/>
      <dgm:spPr/>
      <dgm:t>
        <a:bodyPr/>
        <a:lstStyle/>
        <a:p>
          <a:endParaRPr lang="en-US"/>
        </a:p>
      </dgm:t>
    </dgm:pt>
    <dgm:pt modelId="{F4E9A4CA-550F-48AE-9BC1-B038998BB981}" type="pres">
      <dgm:prSet presAssocID="{FA489097-5B92-4936-B619-506F87550C82}" presName="connTx" presStyleLbl="parChTrans1D2" presStyleIdx="3" presStyleCnt="4"/>
      <dgm:spPr/>
      <dgm:t>
        <a:bodyPr/>
        <a:lstStyle/>
        <a:p>
          <a:endParaRPr lang="en-US"/>
        </a:p>
      </dgm:t>
    </dgm:pt>
    <dgm:pt modelId="{41CFB18E-387D-4A03-8882-4085127210AC}" type="pres">
      <dgm:prSet presAssocID="{6E5D5CAC-5B6E-46E4-B31F-BDC8E4F885F3}" presName="node" presStyleLbl="node1" presStyleIdx="3" presStyleCnt="4" custScaleX="154341" custScaleY="136448" custRadScaleRad="155565" custRadScaleInc="-996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F4B9C5C-D01C-450D-97AA-EDC483EC9A1F}" srcId="{EACCFBE1-41C7-46D4-ABB0-E0C73780FE70}" destId="{C3BB03A9-7A6F-4C4E-A801-2CC8F284D897}" srcOrd="0" destOrd="0" parTransId="{25DE30D3-7A0B-4177-84E5-5F9E9A70569E}" sibTransId="{986E8FEC-CAA9-4369-BE6F-681E670AC8D0}"/>
    <dgm:cxn modelId="{A55CF93E-416A-4270-B71F-39D5E1CE13C9}" type="presOf" srcId="{EACCFBE1-41C7-46D4-ABB0-E0C73780FE70}" destId="{E8E3A875-C22B-49BB-BF62-6C6CEB587A22}" srcOrd="0" destOrd="0" presId="urn:microsoft.com/office/officeart/2005/8/layout/radial1"/>
    <dgm:cxn modelId="{EBDE0F35-A5F0-4509-84F8-3A7FD63D0FD2}" type="presOf" srcId="{25DE30D3-7A0B-4177-84E5-5F9E9A70569E}" destId="{B945F4A6-E105-4753-AA36-F1501ACA8666}" srcOrd="0" destOrd="0" presId="urn:microsoft.com/office/officeart/2005/8/layout/radial1"/>
    <dgm:cxn modelId="{C2E352EC-23BF-450A-B6E3-C652A7A57DAF}" type="presOf" srcId="{E144F0C5-4A51-45DC-9027-883229930AF4}" destId="{E807C3CA-71E4-4A5C-9B58-F443500FA97F}" srcOrd="0" destOrd="0" presId="urn:microsoft.com/office/officeart/2005/8/layout/radial1"/>
    <dgm:cxn modelId="{C21EF1E3-5AF8-4C00-B14A-E1B420AF8FC0}" type="presOf" srcId="{6967D1C7-3CCC-4D67-99A7-D5B2E1E3795E}" destId="{34667188-DEB2-4C34-9556-E18951A96920}" srcOrd="0" destOrd="0" presId="urn:microsoft.com/office/officeart/2005/8/layout/radial1"/>
    <dgm:cxn modelId="{47C2401E-D6BE-470D-AF98-DF4A4E32DC93}" type="presOf" srcId="{FA489097-5B92-4936-B619-506F87550C82}" destId="{FDE1516B-E769-434D-BE1B-F0768545C9D2}" srcOrd="0" destOrd="0" presId="urn:microsoft.com/office/officeart/2005/8/layout/radial1"/>
    <dgm:cxn modelId="{6685613B-B45B-442C-A533-D158440B0E51}" type="presOf" srcId="{83BA5A5C-5FCE-427B-94A9-CFFA6ED05220}" destId="{7E9A2C5B-9E5F-4492-AA86-7392CE9FF6E8}" srcOrd="0" destOrd="0" presId="urn:microsoft.com/office/officeart/2005/8/layout/radial1"/>
    <dgm:cxn modelId="{69A696F4-2C84-40B6-8EA8-BAB7C6A01719}" srcId="{EACCFBE1-41C7-46D4-ABB0-E0C73780FE70}" destId="{83BA5A5C-5FCE-427B-94A9-CFFA6ED05220}" srcOrd="1" destOrd="0" parTransId="{43879454-9431-4EDE-B528-171575A6D70B}" sibTransId="{C6440FA2-BF53-4BD2-ACCB-21B24129ADD3}"/>
    <dgm:cxn modelId="{DF47942D-9713-4E30-9055-3269E5036C2D}" type="presOf" srcId="{FA489097-5B92-4936-B619-506F87550C82}" destId="{F4E9A4CA-550F-48AE-9BC1-B038998BB981}" srcOrd="1" destOrd="0" presId="urn:microsoft.com/office/officeart/2005/8/layout/radial1"/>
    <dgm:cxn modelId="{0EEA8EBC-C89B-4FFA-9200-8D5CFD880857}" type="presOf" srcId="{6E5D5CAC-5B6E-46E4-B31F-BDC8E4F885F3}" destId="{41CFB18E-387D-4A03-8882-4085127210AC}" srcOrd="0" destOrd="0" presId="urn:microsoft.com/office/officeart/2005/8/layout/radial1"/>
    <dgm:cxn modelId="{92B63706-5B91-4FDF-A675-C138B246742F}" type="presOf" srcId="{51F632DE-15B3-4F9D-8D39-1C38881DFFBE}" destId="{BBD0B898-58EA-4E5F-930C-DBBFFACE3A8C}" srcOrd="0" destOrd="0" presId="urn:microsoft.com/office/officeart/2005/8/layout/radial1"/>
    <dgm:cxn modelId="{627FBED1-0A7D-4A8A-9E35-39AAA1E0BE24}" type="presOf" srcId="{43879454-9431-4EDE-B528-171575A6D70B}" destId="{6968B65A-3292-42AB-80AB-67090C2A6041}" srcOrd="1" destOrd="0" presId="urn:microsoft.com/office/officeart/2005/8/layout/radial1"/>
    <dgm:cxn modelId="{C002F670-7489-4DEC-8A2B-FDD47AF1A41F}" srcId="{EACCFBE1-41C7-46D4-ABB0-E0C73780FE70}" destId="{51F632DE-15B3-4F9D-8D39-1C38881DFFBE}" srcOrd="2" destOrd="0" parTransId="{6967D1C7-3CCC-4D67-99A7-D5B2E1E3795E}" sibTransId="{EF33B805-1C46-426F-8A54-C9AA151C168A}"/>
    <dgm:cxn modelId="{F7B6234C-E249-4D53-8247-A19911C41578}" type="presOf" srcId="{25DE30D3-7A0B-4177-84E5-5F9E9A70569E}" destId="{327CE1F7-3C53-4134-AED6-BDB1819DF093}" srcOrd="1" destOrd="0" presId="urn:microsoft.com/office/officeart/2005/8/layout/radial1"/>
    <dgm:cxn modelId="{B9B926FA-E80C-4A6C-829A-5E5A30CD580C}" type="presOf" srcId="{C3BB03A9-7A6F-4C4E-A801-2CC8F284D897}" destId="{F5B16133-8EA7-4AE4-9243-3BC5A7DCACED}" srcOrd="0" destOrd="0" presId="urn:microsoft.com/office/officeart/2005/8/layout/radial1"/>
    <dgm:cxn modelId="{27609393-C717-4368-98C6-821B9A322C2A}" srcId="{E144F0C5-4A51-45DC-9027-883229930AF4}" destId="{EACCFBE1-41C7-46D4-ABB0-E0C73780FE70}" srcOrd="0" destOrd="0" parTransId="{6C5BA142-7366-489A-A5E1-F368E98552F2}" sibTransId="{01B9A99C-0F65-4B4B-900F-BB9A03F0B7F9}"/>
    <dgm:cxn modelId="{E1CCCA31-989A-40AA-8560-AB37B2F58DCC}" srcId="{EACCFBE1-41C7-46D4-ABB0-E0C73780FE70}" destId="{6E5D5CAC-5B6E-46E4-B31F-BDC8E4F885F3}" srcOrd="3" destOrd="0" parTransId="{FA489097-5B92-4936-B619-506F87550C82}" sibTransId="{BC54E460-10CC-4196-8D3C-44925E86A743}"/>
    <dgm:cxn modelId="{7071015F-F460-49A0-B4BF-8ECDEEF9CD57}" type="presOf" srcId="{6967D1C7-3CCC-4D67-99A7-D5B2E1E3795E}" destId="{A10657AD-D495-45EF-97BE-7A139410AA9C}" srcOrd="1" destOrd="0" presId="urn:microsoft.com/office/officeart/2005/8/layout/radial1"/>
    <dgm:cxn modelId="{FE600112-1D13-46FF-92E6-F020C76C2BF2}" type="presOf" srcId="{43879454-9431-4EDE-B528-171575A6D70B}" destId="{76335B19-5978-490E-AA3F-1DC27AD2CD73}" srcOrd="0" destOrd="0" presId="urn:microsoft.com/office/officeart/2005/8/layout/radial1"/>
    <dgm:cxn modelId="{ED1B6637-9CF7-438E-844E-8AD9A5631D7B}" type="presParOf" srcId="{E807C3CA-71E4-4A5C-9B58-F443500FA97F}" destId="{E8E3A875-C22B-49BB-BF62-6C6CEB587A22}" srcOrd="0" destOrd="0" presId="urn:microsoft.com/office/officeart/2005/8/layout/radial1"/>
    <dgm:cxn modelId="{C8A36846-FACE-4155-A2ED-FA6FF8C20911}" type="presParOf" srcId="{E807C3CA-71E4-4A5C-9B58-F443500FA97F}" destId="{B945F4A6-E105-4753-AA36-F1501ACA8666}" srcOrd="1" destOrd="0" presId="urn:microsoft.com/office/officeart/2005/8/layout/radial1"/>
    <dgm:cxn modelId="{2C7EA3E7-A754-4A6A-AD9E-6BFF30545AE4}" type="presParOf" srcId="{B945F4A6-E105-4753-AA36-F1501ACA8666}" destId="{327CE1F7-3C53-4134-AED6-BDB1819DF093}" srcOrd="0" destOrd="0" presId="urn:microsoft.com/office/officeart/2005/8/layout/radial1"/>
    <dgm:cxn modelId="{A9F357A5-D752-41F7-AA70-613B47178DDB}" type="presParOf" srcId="{E807C3CA-71E4-4A5C-9B58-F443500FA97F}" destId="{F5B16133-8EA7-4AE4-9243-3BC5A7DCACED}" srcOrd="2" destOrd="0" presId="urn:microsoft.com/office/officeart/2005/8/layout/radial1"/>
    <dgm:cxn modelId="{5AE1B426-D07F-4582-9BD2-62178439E604}" type="presParOf" srcId="{E807C3CA-71E4-4A5C-9B58-F443500FA97F}" destId="{76335B19-5978-490E-AA3F-1DC27AD2CD73}" srcOrd="3" destOrd="0" presId="urn:microsoft.com/office/officeart/2005/8/layout/radial1"/>
    <dgm:cxn modelId="{8B65A324-6627-4FB5-A851-F8EACE1444FE}" type="presParOf" srcId="{76335B19-5978-490E-AA3F-1DC27AD2CD73}" destId="{6968B65A-3292-42AB-80AB-67090C2A6041}" srcOrd="0" destOrd="0" presId="urn:microsoft.com/office/officeart/2005/8/layout/radial1"/>
    <dgm:cxn modelId="{3BD841F5-EAF2-43A8-B5A1-7EB0F7C520A8}" type="presParOf" srcId="{E807C3CA-71E4-4A5C-9B58-F443500FA97F}" destId="{7E9A2C5B-9E5F-4492-AA86-7392CE9FF6E8}" srcOrd="4" destOrd="0" presId="urn:microsoft.com/office/officeart/2005/8/layout/radial1"/>
    <dgm:cxn modelId="{78447D1C-395D-484B-900A-E50337C46C49}" type="presParOf" srcId="{E807C3CA-71E4-4A5C-9B58-F443500FA97F}" destId="{34667188-DEB2-4C34-9556-E18951A96920}" srcOrd="5" destOrd="0" presId="urn:microsoft.com/office/officeart/2005/8/layout/radial1"/>
    <dgm:cxn modelId="{39FF494A-1DE7-4151-9902-7E275E8AE7C5}" type="presParOf" srcId="{34667188-DEB2-4C34-9556-E18951A96920}" destId="{A10657AD-D495-45EF-97BE-7A139410AA9C}" srcOrd="0" destOrd="0" presId="urn:microsoft.com/office/officeart/2005/8/layout/radial1"/>
    <dgm:cxn modelId="{0D83196F-FD95-45B5-9012-F5C75E6CE24A}" type="presParOf" srcId="{E807C3CA-71E4-4A5C-9B58-F443500FA97F}" destId="{BBD0B898-58EA-4E5F-930C-DBBFFACE3A8C}" srcOrd="6" destOrd="0" presId="urn:microsoft.com/office/officeart/2005/8/layout/radial1"/>
    <dgm:cxn modelId="{AE01A8BE-AF87-4B97-968E-C8589A0F3BEC}" type="presParOf" srcId="{E807C3CA-71E4-4A5C-9B58-F443500FA97F}" destId="{FDE1516B-E769-434D-BE1B-F0768545C9D2}" srcOrd="7" destOrd="0" presId="urn:microsoft.com/office/officeart/2005/8/layout/radial1"/>
    <dgm:cxn modelId="{1C542527-D77F-407B-A409-9D87FF9F96C7}" type="presParOf" srcId="{FDE1516B-E769-434D-BE1B-F0768545C9D2}" destId="{F4E9A4CA-550F-48AE-9BC1-B038998BB981}" srcOrd="0" destOrd="0" presId="urn:microsoft.com/office/officeart/2005/8/layout/radial1"/>
    <dgm:cxn modelId="{7AA74CED-558A-4D9A-8B52-17B0FCC8BB16}" type="presParOf" srcId="{E807C3CA-71E4-4A5C-9B58-F443500FA97F}" destId="{41CFB18E-387D-4A03-8882-4085127210AC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79B8D01-F7B2-4FA3-B500-3C1C6090A83D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1159C46-A603-481C-A9AB-785E2EB55C4D}">
      <dgm:prSet phldrT="[Text]" custT="1"/>
      <dgm:spPr>
        <a:solidFill>
          <a:srgbClr val="0099FF"/>
        </a:solidFill>
      </dgm:spPr>
      <dgm:t>
        <a:bodyPr/>
        <a:lstStyle/>
        <a:p>
          <a:r>
            <a:rPr lang="en-US" sz="1700" b="1" dirty="0" smtClean="0">
              <a:latin typeface="Book Antiqua" pitchFamily="18" charset="0"/>
            </a:rPr>
            <a:t>REGULATE</a:t>
          </a:r>
          <a:br>
            <a:rPr lang="en-US" sz="1700" b="1" dirty="0" smtClean="0">
              <a:latin typeface="Book Antiqua" pitchFamily="18" charset="0"/>
            </a:rPr>
          </a:br>
          <a:r>
            <a:rPr lang="en-US" sz="1700" b="1" dirty="0" smtClean="0">
              <a:latin typeface="Book Antiqua" pitchFamily="18" charset="0"/>
            </a:rPr>
            <a:t/>
          </a:r>
          <a:br>
            <a:rPr lang="en-US" sz="1700" b="1" dirty="0" smtClean="0">
              <a:latin typeface="Book Antiqua" pitchFamily="18" charset="0"/>
            </a:rPr>
          </a:br>
          <a:r>
            <a:rPr lang="en-US" sz="1600" b="0" dirty="0" smtClean="0">
              <a:latin typeface="Book Antiqua" pitchFamily="18" charset="0"/>
            </a:rPr>
            <a:t>Establishment and Management of retirement benefits schemes</a:t>
          </a:r>
          <a:endParaRPr lang="en-US" sz="1600" b="0" dirty="0">
            <a:latin typeface="Book Antiqua" pitchFamily="18" charset="0"/>
          </a:endParaRPr>
        </a:p>
      </dgm:t>
    </dgm:pt>
    <dgm:pt modelId="{42212749-3182-4FC3-BF8C-19C6FEE0919B}" type="parTrans" cxnId="{51150C06-F034-414F-A873-883A34561653}">
      <dgm:prSet/>
      <dgm:spPr/>
      <dgm:t>
        <a:bodyPr/>
        <a:lstStyle/>
        <a:p>
          <a:endParaRPr lang="en-US"/>
        </a:p>
      </dgm:t>
    </dgm:pt>
    <dgm:pt modelId="{FF324C93-225A-4531-832B-1A883D66F2C8}" type="sibTrans" cxnId="{51150C06-F034-414F-A873-883A34561653}">
      <dgm:prSet/>
      <dgm:spPr/>
      <dgm:t>
        <a:bodyPr/>
        <a:lstStyle/>
        <a:p>
          <a:endParaRPr lang="en-US"/>
        </a:p>
      </dgm:t>
    </dgm:pt>
    <dgm:pt modelId="{BD5B1675-D738-460F-B491-7638E94C23C9}">
      <dgm:prSet phldrT="[Text]" custT="1"/>
      <dgm:spPr>
        <a:solidFill>
          <a:srgbClr val="0099FF"/>
        </a:solidFill>
      </dgm:spPr>
      <dgm:t>
        <a:bodyPr/>
        <a:lstStyle/>
        <a:p>
          <a:r>
            <a:rPr lang="en-US" sz="1700" b="1" dirty="0" smtClean="0">
              <a:latin typeface="Book Antiqua" pitchFamily="18" charset="0"/>
            </a:rPr>
            <a:t>ADVISE</a:t>
          </a:r>
          <a:br>
            <a:rPr lang="en-US" sz="1700" b="1" dirty="0" smtClean="0">
              <a:latin typeface="Book Antiqua" pitchFamily="18" charset="0"/>
            </a:rPr>
          </a:br>
          <a:r>
            <a:rPr lang="en-US" sz="1700" b="1" dirty="0" smtClean="0">
              <a:latin typeface="Book Antiqua" pitchFamily="18" charset="0"/>
            </a:rPr>
            <a:t/>
          </a:r>
          <a:br>
            <a:rPr lang="en-US" sz="1700" b="1" dirty="0" smtClean="0">
              <a:latin typeface="Book Antiqua" pitchFamily="18" charset="0"/>
            </a:rPr>
          </a:br>
          <a:r>
            <a:rPr lang="en-US" sz="1700" b="0" dirty="0" smtClean="0">
              <a:latin typeface="Book Antiqua" pitchFamily="18" charset="0"/>
            </a:rPr>
            <a:t>Minister for Finance on national policy relating to the industry</a:t>
          </a:r>
          <a:endParaRPr lang="en-US" sz="1700" b="0" dirty="0">
            <a:latin typeface="Book Antiqua" pitchFamily="18" charset="0"/>
          </a:endParaRPr>
        </a:p>
      </dgm:t>
    </dgm:pt>
    <dgm:pt modelId="{77C4BC6A-9F1F-4583-AE0E-49E63227DA09}" type="parTrans" cxnId="{DB5A7BAD-A6F1-4385-920D-E123D8FC6FA5}">
      <dgm:prSet/>
      <dgm:spPr/>
      <dgm:t>
        <a:bodyPr/>
        <a:lstStyle/>
        <a:p>
          <a:endParaRPr lang="en-US"/>
        </a:p>
      </dgm:t>
    </dgm:pt>
    <dgm:pt modelId="{3F86E261-DBE7-4D76-BB4E-90372C103004}" type="sibTrans" cxnId="{DB5A7BAD-A6F1-4385-920D-E123D8FC6FA5}">
      <dgm:prSet/>
      <dgm:spPr/>
      <dgm:t>
        <a:bodyPr/>
        <a:lstStyle/>
        <a:p>
          <a:endParaRPr lang="en-US"/>
        </a:p>
      </dgm:t>
    </dgm:pt>
    <dgm:pt modelId="{CAF1D462-5988-4110-8243-3B5582BB260C}">
      <dgm:prSet phldrT="[Text]" custT="1"/>
      <dgm:spPr>
        <a:solidFill>
          <a:srgbClr val="0099FF"/>
        </a:solidFill>
      </dgm:spPr>
      <dgm:t>
        <a:bodyPr/>
        <a:lstStyle/>
        <a:p>
          <a:r>
            <a:rPr lang="en-US" sz="1700" b="1" dirty="0" smtClean="0">
              <a:latin typeface="Book Antiqua" pitchFamily="18" charset="0"/>
            </a:rPr>
            <a:t>IMPLEMENT</a:t>
          </a:r>
          <a:br>
            <a:rPr lang="en-US" sz="1700" b="1" dirty="0" smtClean="0">
              <a:latin typeface="Book Antiqua" pitchFamily="18" charset="0"/>
            </a:rPr>
          </a:br>
          <a:r>
            <a:rPr lang="en-US" sz="1700" b="1" dirty="0" smtClean="0">
              <a:latin typeface="Book Antiqua" pitchFamily="18" charset="0"/>
            </a:rPr>
            <a:t/>
          </a:r>
          <a:br>
            <a:rPr lang="en-US" sz="1700" b="1" dirty="0" smtClean="0">
              <a:latin typeface="Book Antiqua" pitchFamily="18" charset="0"/>
            </a:rPr>
          </a:br>
          <a:r>
            <a:rPr lang="en-US" sz="1700" b="0" dirty="0" smtClean="0">
              <a:latin typeface="Book Antiqua" pitchFamily="18" charset="0"/>
            </a:rPr>
            <a:t>All government policy relating to the industry</a:t>
          </a:r>
          <a:endParaRPr lang="en-US" sz="1700" b="0" dirty="0">
            <a:latin typeface="Book Antiqua" pitchFamily="18" charset="0"/>
          </a:endParaRPr>
        </a:p>
      </dgm:t>
    </dgm:pt>
    <dgm:pt modelId="{F0795776-A88E-4ABF-B2BB-8E85CA837F5A}" type="parTrans" cxnId="{1FF8575D-ED30-4326-B4DE-1554378FB333}">
      <dgm:prSet/>
      <dgm:spPr/>
      <dgm:t>
        <a:bodyPr/>
        <a:lstStyle/>
        <a:p>
          <a:endParaRPr lang="en-US"/>
        </a:p>
      </dgm:t>
    </dgm:pt>
    <dgm:pt modelId="{82DE1245-D058-4EB3-9020-A48508C223BB}" type="sibTrans" cxnId="{1FF8575D-ED30-4326-B4DE-1554378FB333}">
      <dgm:prSet/>
      <dgm:spPr/>
      <dgm:t>
        <a:bodyPr/>
        <a:lstStyle/>
        <a:p>
          <a:endParaRPr lang="en-US"/>
        </a:p>
      </dgm:t>
    </dgm:pt>
    <dgm:pt modelId="{616E128B-7257-43FE-B3E4-6CEFF21E2EDB}">
      <dgm:prSet custT="1"/>
      <dgm:spPr>
        <a:solidFill>
          <a:srgbClr val="0099FF"/>
        </a:solidFill>
      </dgm:spPr>
      <dgm:t>
        <a:bodyPr/>
        <a:lstStyle/>
        <a:p>
          <a:r>
            <a:rPr lang="en-US" sz="1700" b="1" dirty="0" smtClean="0">
              <a:latin typeface="Book Antiqua" pitchFamily="18" charset="0"/>
            </a:rPr>
            <a:t>PROTECT</a:t>
          </a:r>
          <a:br>
            <a:rPr lang="en-US" sz="1700" b="1" dirty="0" smtClean="0">
              <a:latin typeface="Book Antiqua" pitchFamily="18" charset="0"/>
            </a:rPr>
          </a:br>
          <a:r>
            <a:rPr lang="en-US" sz="1700" b="1" dirty="0" smtClean="0">
              <a:latin typeface="Book Antiqua" pitchFamily="18" charset="0"/>
            </a:rPr>
            <a:t/>
          </a:r>
          <a:br>
            <a:rPr lang="en-US" sz="1700" b="1" dirty="0" smtClean="0">
              <a:latin typeface="Book Antiqua" pitchFamily="18" charset="0"/>
            </a:rPr>
          </a:br>
          <a:r>
            <a:rPr lang="en-US" sz="1700" b="0" dirty="0" smtClean="0">
              <a:latin typeface="Book Antiqua" pitchFamily="18" charset="0"/>
            </a:rPr>
            <a:t>Interests of scheme members and sponsors</a:t>
          </a:r>
          <a:endParaRPr lang="en-US" sz="1700" b="0" dirty="0">
            <a:latin typeface="Book Antiqua" pitchFamily="18" charset="0"/>
          </a:endParaRPr>
        </a:p>
      </dgm:t>
    </dgm:pt>
    <dgm:pt modelId="{16DA6CC9-413D-41DB-B81C-E659CE570C6F}" type="parTrans" cxnId="{0B54A70B-5082-426D-901B-E75BD512067C}">
      <dgm:prSet/>
      <dgm:spPr/>
      <dgm:t>
        <a:bodyPr/>
        <a:lstStyle/>
        <a:p>
          <a:endParaRPr lang="en-US"/>
        </a:p>
      </dgm:t>
    </dgm:pt>
    <dgm:pt modelId="{B2F4D3F5-E736-4177-B2F0-9E1F9BFF9010}" type="sibTrans" cxnId="{0B54A70B-5082-426D-901B-E75BD512067C}">
      <dgm:prSet/>
      <dgm:spPr/>
      <dgm:t>
        <a:bodyPr/>
        <a:lstStyle/>
        <a:p>
          <a:endParaRPr lang="en-US"/>
        </a:p>
      </dgm:t>
    </dgm:pt>
    <dgm:pt modelId="{AE86CDF8-4FFA-4DDB-B756-FFE3E18B0FEE}">
      <dgm:prSet custT="1"/>
      <dgm:spPr>
        <a:solidFill>
          <a:srgbClr val="0099FF"/>
        </a:solidFill>
      </dgm:spPr>
      <dgm:t>
        <a:bodyPr/>
        <a:lstStyle/>
        <a:p>
          <a:r>
            <a:rPr lang="en-US" sz="1700" b="1" dirty="0" smtClean="0">
              <a:latin typeface="Book Antiqua" pitchFamily="18" charset="0"/>
            </a:rPr>
            <a:t>DEVELOP</a:t>
          </a:r>
          <a:br>
            <a:rPr lang="en-US" sz="1700" b="1" dirty="0" smtClean="0">
              <a:latin typeface="Book Antiqua" pitchFamily="18" charset="0"/>
            </a:rPr>
          </a:br>
          <a:r>
            <a:rPr lang="en-US" sz="1700" b="1" dirty="0" smtClean="0">
              <a:latin typeface="Book Antiqua" pitchFamily="18" charset="0"/>
            </a:rPr>
            <a:t/>
          </a:r>
          <a:br>
            <a:rPr lang="en-US" sz="1700" b="1" dirty="0" smtClean="0">
              <a:latin typeface="Book Antiqua" pitchFamily="18" charset="0"/>
            </a:rPr>
          </a:br>
          <a:r>
            <a:rPr lang="en-US" sz="1700" b="0" dirty="0" smtClean="0">
              <a:latin typeface="Book Antiqua" pitchFamily="18" charset="0"/>
            </a:rPr>
            <a:t>Retirement benefits industry</a:t>
          </a:r>
          <a:endParaRPr lang="en-US" sz="1700" b="0" dirty="0">
            <a:latin typeface="Book Antiqua" pitchFamily="18" charset="0"/>
          </a:endParaRPr>
        </a:p>
      </dgm:t>
    </dgm:pt>
    <dgm:pt modelId="{3F5E3119-B03B-4A56-9E9B-00E30E596438}" type="parTrans" cxnId="{42F97E89-CA8F-4D66-80BA-B7EAFF3029C0}">
      <dgm:prSet/>
      <dgm:spPr/>
      <dgm:t>
        <a:bodyPr/>
        <a:lstStyle/>
        <a:p>
          <a:endParaRPr lang="en-US"/>
        </a:p>
      </dgm:t>
    </dgm:pt>
    <dgm:pt modelId="{E3592FAB-898E-4F26-A423-6D05B3E695DC}" type="sibTrans" cxnId="{42F97E89-CA8F-4D66-80BA-B7EAFF3029C0}">
      <dgm:prSet/>
      <dgm:spPr/>
      <dgm:t>
        <a:bodyPr/>
        <a:lstStyle/>
        <a:p>
          <a:endParaRPr lang="en-US"/>
        </a:p>
      </dgm:t>
    </dgm:pt>
    <dgm:pt modelId="{9695425B-5F4E-4F64-80FB-C3F65B949678}" type="pres">
      <dgm:prSet presAssocID="{B79B8D01-F7B2-4FA3-B500-3C1C6090A83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B7AAA69-8598-4C0A-B9D4-C6757210B3BD}" type="pres">
      <dgm:prSet presAssocID="{B1159C46-A603-481C-A9AB-785E2EB55C4D}" presName="node" presStyleLbl="node1" presStyleIdx="0" presStyleCnt="5" custLinFactNeighborX="6497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5282BDF-4FDF-4EC5-9CBF-318860D8B5BD}" type="pres">
      <dgm:prSet presAssocID="{FF324C93-225A-4531-832B-1A883D66F2C8}" presName="sibTrans" presStyleCnt="0"/>
      <dgm:spPr/>
    </dgm:pt>
    <dgm:pt modelId="{1B8A97A8-C669-47F7-ABF8-08E37E141474}" type="pres">
      <dgm:prSet presAssocID="{616E128B-7257-43FE-B3E4-6CEFF21E2EDB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C0A860-63ED-47E1-BE6D-50881269618E}" type="pres">
      <dgm:prSet presAssocID="{B2F4D3F5-E736-4177-B2F0-9E1F9BFF9010}" presName="sibTrans" presStyleCnt="0"/>
      <dgm:spPr/>
    </dgm:pt>
    <dgm:pt modelId="{0422AE37-9E7A-4E77-B669-A4707C45D05C}" type="pres">
      <dgm:prSet presAssocID="{AE86CDF8-4FFA-4DDB-B756-FFE3E18B0FEE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FE7137A-C98A-4CFB-B070-CA514DAC3246}" type="pres">
      <dgm:prSet presAssocID="{E3592FAB-898E-4F26-A423-6D05B3E695DC}" presName="sibTrans" presStyleCnt="0"/>
      <dgm:spPr/>
    </dgm:pt>
    <dgm:pt modelId="{A8499E05-2EC9-4AD5-863B-4F695883CEFC}" type="pres">
      <dgm:prSet presAssocID="{BD5B1675-D738-460F-B491-7638E94C23C9}" presName="node" presStyleLbl="node1" presStyleIdx="3" presStyleCnt="5" custLinFactNeighborY="153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1F9B584-F919-4F0A-B798-78202B556B35}" type="pres">
      <dgm:prSet presAssocID="{3F86E261-DBE7-4D76-BB4E-90372C103004}" presName="sibTrans" presStyleCnt="0"/>
      <dgm:spPr/>
    </dgm:pt>
    <dgm:pt modelId="{53E694C0-7956-48A4-8AAE-F70AE448D91B}" type="pres">
      <dgm:prSet presAssocID="{CAF1D462-5988-4110-8243-3B5582BB260C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B54A70B-5082-426D-901B-E75BD512067C}" srcId="{B79B8D01-F7B2-4FA3-B500-3C1C6090A83D}" destId="{616E128B-7257-43FE-B3E4-6CEFF21E2EDB}" srcOrd="1" destOrd="0" parTransId="{16DA6CC9-413D-41DB-B81C-E659CE570C6F}" sibTransId="{B2F4D3F5-E736-4177-B2F0-9E1F9BFF9010}"/>
    <dgm:cxn modelId="{30AA44A8-830B-44CA-9359-3995F9D86FC7}" type="presOf" srcId="{616E128B-7257-43FE-B3E4-6CEFF21E2EDB}" destId="{1B8A97A8-C669-47F7-ABF8-08E37E141474}" srcOrd="0" destOrd="0" presId="urn:microsoft.com/office/officeart/2005/8/layout/hList6"/>
    <dgm:cxn modelId="{51150C06-F034-414F-A873-883A34561653}" srcId="{B79B8D01-F7B2-4FA3-B500-3C1C6090A83D}" destId="{B1159C46-A603-481C-A9AB-785E2EB55C4D}" srcOrd="0" destOrd="0" parTransId="{42212749-3182-4FC3-BF8C-19C6FEE0919B}" sibTransId="{FF324C93-225A-4531-832B-1A883D66F2C8}"/>
    <dgm:cxn modelId="{884106A8-CC09-4AB0-BC3E-D37670CD911E}" type="presOf" srcId="{BD5B1675-D738-460F-B491-7638E94C23C9}" destId="{A8499E05-2EC9-4AD5-863B-4F695883CEFC}" srcOrd="0" destOrd="0" presId="urn:microsoft.com/office/officeart/2005/8/layout/hList6"/>
    <dgm:cxn modelId="{42F97E89-CA8F-4D66-80BA-B7EAFF3029C0}" srcId="{B79B8D01-F7B2-4FA3-B500-3C1C6090A83D}" destId="{AE86CDF8-4FFA-4DDB-B756-FFE3E18B0FEE}" srcOrd="2" destOrd="0" parTransId="{3F5E3119-B03B-4A56-9E9B-00E30E596438}" sibTransId="{E3592FAB-898E-4F26-A423-6D05B3E695DC}"/>
    <dgm:cxn modelId="{1FF8575D-ED30-4326-B4DE-1554378FB333}" srcId="{B79B8D01-F7B2-4FA3-B500-3C1C6090A83D}" destId="{CAF1D462-5988-4110-8243-3B5582BB260C}" srcOrd="4" destOrd="0" parTransId="{F0795776-A88E-4ABF-B2BB-8E85CA837F5A}" sibTransId="{82DE1245-D058-4EB3-9020-A48508C223BB}"/>
    <dgm:cxn modelId="{DB5A7BAD-A6F1-4385-920D-E123D8FC6FA5}" srcId="{B79B8D01-F7B2-4FA3-B500-3C1C6090A83D}" destId="{BD5B1675-D738-460F-B491-7638E94C23C9}" srcOrd="3" destOrd="0" parTransId="{77C4BC6A-9F1F-4583-AE0E-49E63227DA09}" sibTransId="{3F86E261-DBE7-4D76-BB4E-90372C103004}"/>
    <dgm:cxn modelId="{C8A04A41-9EE4-4546-B1FC-2787B9F22A56}" type="presOf" srcId="{CAF1D462-5988-4110-8243-3B5582BB260C}" destId="{53E694C0-7956-48A4-8AAE-F70AE448D91B}" srcOrd="0" destOrd="0" presId="urn:microsoft.com/office/officeart/2005/8/layout/hList6"/>
    <dgm:cxn modelId="{0EDC0E52-A3D0-4D1F-8DBE-F190D15CE232}" type="presOf" srcId="{B79B8D01-F7B2-4FA3-B500-3C1C6090A83D}" destId="{9695425B-5F4E-4F64-80FB-C3F65B949678}" srcOrd="0" destOrd="0" presId="urn:microsoft.com/office/officeart/2005/8/layout/hList6"/>
    <dgm:cxn modelId="{569B3047-066B-4B39-818B-3C8B1C9E7EA3}" type="presOf" srcId="{B1159C46-A603-481C-A9AB-785E2EB55C4D}" destId="{6B7AAA69-8598-4C0A-B9D4-C6757210B3BD}" srcOrd="0" destOrd="0" presId="urn:microsoft.com/office/officeart/2005/8/layout/hList6"/>
    <dgm:cxn modelId="{D2FEB019-DB23-44B6-ABF9-790996B3E1FF}" type="presOf" srcId="{AE86CDF8-4FFA-4DDB-B756-FFE3E18B0FEE}" destId="{0422AE37-9E7A-4E77-B669-A4707C45D05C}" srcOrd="0" destOrd="0" presId="urn:microsoft.com/office/officeart/2005/8/layout/hList6"/>
    <dgm:cxn modelId="{034D0355-BC0E-4241-87CC-0EA2EE6A672F}" type="presParOf" srcId="{9695425B-5F4E-4F64-80FB-C3F65B949678}" destId="{6B7AAA69-8598-4C0A-B9D4-C6757210B3BD}" srcOrd="0" destOrd="0" presId="urn:microsoft.com/office/officeart/2005/8/layout/hList6"/>
    <dgm:cxn modelId="{62B944C4-67B3-4670-8AF3-1EDD52B326CA}" type="presParOf" srcId="{9695425B-5F4E-4F64-80FB-C3F65B949678}" destId="{55282BDF-4FDF-4EC5-9CBF-318860D8B5BD}" srcOrd="1" destOrd="0" presId="urn:microsoft.com/office/officeart/2005/8/layout/hList6"/>
    <dgm:cxn modelId="{D3E19462-E827-4905-9565-6CE9526AEF56}" type="presParOf" srcId="{9695425B-5F4E-4F64-80FB-C3F65B949678}" destId="{1B8A97A8-C669-47F7-ABF8-08E37E141474}" srcOrd="2" destOrd="0" presId="urn:microsoft.com/office/officeart/2005/8/layout/hList6"/>
    <dgm:cxn modelId="{A41D7FBA-2113-4547-A9C2-12E340B0A8CC}" type="presParOf" srcId="{9695425B-5F4E-4F64-80FB-C3F65B949678}" destId="{CAC0A860-63ED-47E1-BE6D-50881269618E}" srcOrd="3" destOrd="0" presId="urn:microsoft.com/office/officeart/2005/8/layout/hList6"/>
    <dgm:cxn modelId="{F6FA2E54-6B21-4047-9291-793375477479}" type="presParOf" srcId="{9695425B-5F4E-4F64-80FB-C3F65B949678}" destId="{0422AE37-9E7A-4E77-B669-A4707C45D05C}" srcOrd="4" destOrd="0" presId="urn:microsoft.com/office/officeart/2005/8/layout/hList6"/>
    <dgm:cxn modelId="{1217506C-B5CF-4869-B6AC-1F72E0FF28EA}" type="presParOf" srcId="{9695425B-5F4E-4F64-80FB-C3F65B949678}" destId="{BFE7137A-C98A-4CFB-B070-CA514DAC3246}" srcOrd="5" destOrd="0" presId="urn:microsoft.com/office/officeart/2005/8/layout/hList6"/>
    <dgm:cxn modelId="{E1841E7E-A4E1-4A78-A97F-D913A317EF12}" type="presParOf" srcId="{9695425B-5F4E-4F64-80FB-C3F65B949678}" destId="{A8499E05-2EC9-4AD5-863B-4F695883CEFC}" srcOrd="6" destOrd="0" presId="urn:microsoft.com/office/officeart/2005/8/layout/hList6"/>
    <dgm:cxn modelId="{4EB64839-5FFE-4B4C-9295-ED36D0764362}" type="presParOf" srcId="{9695425B-5F4E-4F64-80FB-C3F65B949678}" destId="{A1F9B584-F919-4F0A-B798-78202B556B35}" srcOrd="7" destOrd="0" presId="urn:microsoft.com/office/officeart/2005/8/layout/hList6"/>
    <dgm:cxn modelId="{DC100608-1BFF-4BA4-A318-8B9FC7CD3EFB}" type="presParOf" srcId="{9695425B-5F4E-4F64-80FB-C3F65B949678}" destId="{53E694C0-7956-48A4-8AAE-F70AE448D91B}" srcOrd="8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8E3A875-C22B-49BB-BF62-6C6CEB587A22}">
      <dsp:nvSpPr>
        <dsp:cNvPr id="0" name=""/>
        <dsp:cNvSpPr/>
      </dsp:nvSpPr>
      <dsp:spPr>
        <a:xfrm>
          <a:off x="2607380" y="1803661"/>
          <a:ext cx="2302995" cy="2111073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GB" sz="2500" b="1" i="0" u="none" strike="noStrike" kern="1200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Book Antiqua" pitchFamily="18" charset="0"/>
            </a:rPr>
            <a:t>Pension  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GB" sz="2500" b="1" i="0" u="none" strike="noStrike" kern="1200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Book Antiqua" pitchFamily="18" charset="0"/>
            </a:rPr>
            <a:t>System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GB" sz="2500" b="1" i="0" u="none" strike="noStrike" kern="1200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Book Antiqua" pitchFamily="18" charset="0"/>
            </a:rPr>
            <a:t>US$ 6.6 </a:t>
          </a:r>
          <a:r>
            <a:rPr kumimoji="0" lang="en-GB" sz="2500" b="1" i="0" u="none" strike="noStrike" kern="1200" cap="none" normalizeH="0" baseline="0" dirty="0" err="1" smtClean="0">
              <a:ln>
                <a:noFill/>
              </a:ln>
              <a:solidFill>
                <a:srgbClr val="FFFF00"/>
              </a:solidFill>
              <a:effectLst/>
              <a:latin typeface="Book Antiqua" pitchFamily="18" charset="0"/>
            </a:rPr>
            <a:t>bn</a:t>
          </a:r>
          <a:endParaRPr kumimoji="0" lang="en-US" sz="2500" b="1" i="0" u="none" strike="noStrike" kern="1200" cap="none" normalizeH="0" baseline="0" dirty="0" smtClean="0">
            <a:ln>
              <a:noFill/>
            </a:ln>
            <a:solidFill>
              <a:srgbClr val="FFFF00"/>
            </a:solidFill>
            <a:effectLst/>
            <a:latin typeface="Book Antiqua" pitchFamily="18" charset="0"/>
          </a:endParaRPr>
        </a:p>
      </dsp:txBody>
      <dsp:txXfrm>
        <a:off x="2607380" y="1803661"/>
        <a:ext cx="2302995" cy="2111073"/>
      </dsp:txXfrm>
    </dsp:sp>
    <dsp:sp modelId="{B945F4A6-E105-4753-AA36-F1501ACA8666}">
      <dsp:nvSpPr>
        <dsp:cNvPr id="0" name=""/>
        <dsp:cNvSpPr/>
      </dsp:nvSpPr>
      <dsp:spPr>
        <a:xfrm rot="10881957">
          <a:off x="2420977" y="2811559"/>
          <a:ext cx="186818" cy="35928"/>
        </a:xfrm>
        <a:custGeom>
          <a:avLst/>
          <a:gdLst/>
          <a:ahLst/>
          <a:cxnLst/>
          <a:rect l="0" t="0" r="0" b="0"/>
          <a:pathLst>
            <a:path>
              <a:moveTo>
                <a:pt x="0" y="17964"/>
              </a:moveTo>
              <a:lnTo>
                <a:pt x="186818" y="1796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 rot="10881957">
        <a:off x="2509716" y="2824852"/>
        <a:ext cx="9340" cy="9340"/>
      </dsp:txXfrm>
    </dsp:sp>
    <dsp:sp modelId="{F5B16133-8EA7-4AE4-9243-3BC5A7DCACED}">
      <dsp:nvSpPr>
        <dsp:cNvPr id="0" name=""/>
        <dsp:cNvSpPr/>
      </dsp:nvSpPr>
      <dsp:spPr>
        <a:xfrm>
          <a:off x="0" y="1652409"/>
          <a:ext cx="2421388" cy="229205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GB" sz="14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 Antiqua" pitchFamily="18" charset="0"/>
            </a:rPr>
            <a:t>Non </a:t>
          </a:r>
        </a:p>
        <a:p>
          <a:pPr marL="0" lvl="0" indent="0" algn="ctr" defTabSz="914400" rtl="0">
            <a:lnSpc>
              <a:spcPct val="100000"/>
            </a:lnSpc>
            <a:spcBef>
              <a:spcPct val="0"/>
            </a:spcBef>
            <a:spcAft>
              <a:spcPct val="0"/>
            </a:spcAft>
            <a:buNone/>
          </a:pPr>
          <a:r>
            <a:rPr kumimoji="0" lang="en-GB" sz="14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 Antiqua" pitchFamily="18" charset="0"/>
            </a:rPr>
            <a:t>Contributory/Pay As You </a:t>
          </a:r>
        </a:p>
        <a:p>
          <a:pPr marL="0" lvl="0" indent="0" algn="ctr" defTabSz="914400" rtl="0">
            <a:lnSpc>
              <a:spcPct val="100000"/>
            </a:lnSpc>
            <a:spcBef>
              <a:spcPct val="0"/>
            </a:spcBef>
            <a:spcAft>
              <a:spcPct val="0"/>
            </a:spcAft>
            <a:buNone/>
          </a:pPr>
          <a:r>
            <a:rPr kumimoji="0" lang="en-GB" sz="14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 Antiqua" pitchFamily="18" charset="0"/>
            </a:rPr>
            <a:t>Go (PAYG)</a:t>
          </a:r>
        </a:p>
        <a:p>
          <a:pPr marL="0" lvl="0" indent="0" algn="ctr" defTabSz="914400" rtl="0">
            <a:lnSpc>
              <a:spcPct val="100000"/>
            </a:lnSpc>
            <a:spcBef>
              <a:spcPct val="0"/>
            </a:spcBef>
            <a:spcAft>
              <a:spcPct val="0"/>
            </a:spcAft>
            <a:buNone/>
          </a:pPr>
          <a:r>
            <a:rPr kumimoji="0" lang="en-GB" sz="14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 Antiqua" pitchFamily="18" charset="0"/>
            </a:rPr>
            <a:t> Civil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GB" sz="14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 Antiqua" pitchFamily="18" charset="0"/>
            </a:rPr>
            <a:t> Service Pension Scheme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GB" sz="1400" b="1" i="0" u="none" strike="noStrike" kern="1200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Book Antiqua" pitchFamily="18" charset="0"/>
            </a:rPr>
            <a:t>Assets: 0</a:t>
          </a:r>
        </a:p>
        <a:p>
          <a:pPr marL="0" lvl="0" indent="0" algn="ctr" defTabSz="914400" rtl="0">
            <a:lnSpc>
              <a:spcPct val="100000"/>
            </a:lnSpc>
            <a:spcBef>
              <a:spcPct val="0"/>
            </a:spcBef>
            <a:spcAft>
              <a:spcPct val="0"/>
            </a:spcAft>
            <a:buNone/>
          </a:pPr>
          <a:r>
            <a:rPr kumimoji="0" lang="en-GB" sz="1400" b="1" i="0" u="none" strike="noStrike" kern="1200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Book Antiqua" pitchFamily="18" charset="0"/>
            </a:rPr>
            <a:t>Members: 0.4m</a:t>
          </a:r>
          <a:endParaRPr kumimoji="0" lang="en-GB" sz="1400" b="1" i="0" u="none" strike="noStrike" kern="1200" cap="none" normalizeH="0" baseline="0" dirty="0" smtClean="0">
            <a:ln>
              <a:noFill/>
            </a:ln>
            <a:solidFill>
              <a:schemeClr val="bg1"/>
            </a:solidFill>
            <a:effectLst/>
            <a:latin typeface="Book Antiqua" pitchFamily="18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en-US" sz="1400" b="1" i="0" u="none" strike="noStrike" kern="1200" cap="none" normalizeH="0" baseline="0" dirty="0" smtClean="0">
            <a:ln>
              <a:noFill/>
            </a:ln>
            <a:solidFill>
              <a:schemeClr val="bg1"/>
            </a:solidFill>
            <a:effectLst/>
            <a:latin typeface="Book Antiqua" pitchFamily="18" charset="0"/>
          </a:endParaRPr>
        </a:p>
      </dsp:txBody>
      <dsp:txXfrm>
        <a:off x="0" y="1652409"/>
        <a:ext cx="2421388" cy="2292054"/>
      </dsp:txXfrm>
    </dsp:sp>
    <dsp:sp modelId="{76335B19-5978-490E-AA3F-1DC27AD2CD73}">
      <dsp:nvSpPr>
        <dsp:cNvPr id="0" name=""/>
        <dsp:cNvSpPr/>
      </dsp:nvSpPr>
      <dsp:spPr>
        <a:xfrm rot="5753300">
          <a:off x="3815033" y="1837497"/>
          <a:ext cx="94728" cy="35928"/>
        </a:xfrm>
        <a:custGeom>
          <a:avLst/>
          <a:gdLst/>
          <a:ahLst/>
          <a:cxnLst/>
          <a:rect l="0" t="0" r="0" b="0"/>
          <a:pathLst>
            <a:path>
              <a:moveTo>
                <a:pt x="0" y="17964"/>
              </a:moveTo>
              <a:lnTo>
                <a:pt x="94728" y="1796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 rot="5753300">
        <a:off x="3860029" y="1853092"/>
        <a:ext cx="4736" cy="4736"/>
      </dsp:txXfrm>
    </dsp:sp>
    <dsp:sp modelId="{7E9A2C5B-9E5F-4492-AA86-7392CE9FF6E8}">
      <dsp:nvSpPr>
        <dsp:cNvPr id="0" name=""/>
        <dsp:cNvSpPr/>
      </dsp:nvSpPr>
      <dsp:spPr>
        <a:xfrm>
          <a:off x="2755075" y="0"/>
          <a:ext cx="2400818" cy="190575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GB" sz="16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 Antiqua" pitchFamily="18" charset="0"/>
            </a:rPr>
            <a:t>Voluntary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GB" sz="16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 Antiqua" pitchFamily="18" charset="0"/>
            </a:rPr>
            <a:t>Private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GB" sz="16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 Antiqua" pitchFamily="18" charset="0"/>
            </a:rPr>
            <a:t>Occupational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GB" sz="1600" b="1" i="0" u="none" strike="noStrike" kern="1200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Book Antiqua" pitchFamily="18" charset="0"/>
            </a:rPr>
            <a:t>Assets </a:t>
          </a:r>
          <a:r>
            <a:rPr kumimoji="0" lang="en-GB" sz="1600" b="1" i="0" u="none" strike="noStrike" kern="1200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Book Antiqua" pitchFamily="18" charset="0"/>
            </a:rPr>
            <a:t>$ 5.0 </a:t>
          </a:r>
          <a:r>
            <a:rPr kumimoji="0" lang="en-GB" sz="1600" b="1" i="0" u="none" strike="noStrike" kern="1200" cap="none" normalizeH="0" baseline="0" dirty="0" err="1" smtClean="0">
              <a:ln>
                <a:noFill/>
              </a:ln>
              <a:solidFill>
                <a:srgbClr val="FFFF00"/>
              </a:solidFill>
              <a:effectLst/>
              <a:latin typeface="Book Antiqua" pitchFamily="18" charset="0"/>
            </a:rPr>
            <a:t>bn</a:t>
          </a:r>
          <a:endParaRPr kumimoji="0" lang="en-GB" sz="1600" b="1" i="0" u="none" strike="noStrike" kern="1200" cap="none" normalizeH="0" baseline="0" dirty="0" smtClean="0">
            <a:ln>
              <a:noFill/>
            </a:ln>
            <a:solidFill>
              <a:srgbClr val="FFFF00"/>
            </a:solidFill>
            <a:effectLst/>
            <a:latin typeface="Book Antiqua" pitchFamily="18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GB" sz="1600" b="1" i="0" u="none" strike="noStrike" kern="1200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Book Antiqua" pitchFamily="18" charset="0"/>
            </a:rPr>
            <a:t>Members: 0.5m</a:t>
          </a:r>
          <a:endParaRPr kumimoji="0" lang="en-US" sz="1600" b="1" i="0" u="none" strike="noStrike" kern="1200" cap="none" normalizeH="0" baseline="0" dirty="0" smtClean="0">
            <a:ln>
              <a:noFill/>
            </a:ln>
            <a:solidFill>
              <a:srgbClr val="FFFF00"/>
            </a:solidFill>
            <a:effectLst/>
            <a:latin typeface="Book Antiqua" pitchFamily="18" charset="0"/>
          </a:endParaRPr>
        </a:p>
      </dsp:txBody>
      <dsp:txXfrm>
        <a:off x="2755075" y="0"/>
        <a:ext cx="2400818" cy="1905752"/>
      </dsp:txXfrm>
    </dsp:sp>
    <dsp:sp modelId="{34667188-DEB2-4C34-9556-E18951A96920}">
      <dsp:nvSpPr>
        <dsp:cNvPr id="0" name=""/>
        <dsp:cNvSpPr/>
      </dsp:nvSpPr>
      <dsp:spPr>
        <a:xfrm rot="15587980">
          <a:off x="3851125" y="3803143"/>
          <a:ext cx="161666" cy="35928"/>
        </a:xfrm>
        <a:custGeom>
          <a:avLst/>
          <a:gdLst/>
          <a:ahLst/>
          <a:cxnLst/>
          <a:rect l="0" t="0" r="0" b="0"/>
          <a:pathLst>
            <a:path>
              <a:moveTo>
                <a:pt x="0" y="17964"/>
              </a:moveTo>
              <a:lnTo>
                <a:pt x="161666" y="1796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 rot="15587980">
        <a:off x="3927917" y="3817066"/>
        <a:ext cx="8083" cy="8083"/>
      </dsp:txXfrm>
    </dsp:sp>
    <dsp:sp modelId="{BBD0B898-58EA-4E5F-930C-DBBFFACE3A8C}">
      <dsp:nvSpPr>
        <dsp:cNvPr id="0" name=""/>
        <dsp:cNvSpPr/>
      </dsp:nvSpPr>
      <dsp:spPr>
        <a:xfrm>
          <a:off x="2659841" y="3737117"/>
          <a:ext cx="2807839" cy="163298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6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 Antiqua" pitchFamily="18" charset="0"/>
            </a:rPr>
            <a:t>Individual Contributory Open Schemes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GB" sz="1600" b="1" i="0" u="none" strike="noStrike" kern="1200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Book Antiqua" pitchFamily="18" charset="0"/>
            </a:rPr>
            <a:t>Assets: </a:t>
          </a:r>
          <a:r>
            <a:rPr kumimoji="0" lang="en-GB" sz="1600" b="1" i="0" u="none" strike="noStrike" kern="1200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Book Antiqua" pitchFamily="18" charset="0"/>
            </a:rPr>
            <a:t>$ 0.2 </a:t>
          </a:r>
          <a:r>
            <a:rPr kumimoji="0" lang="en-GB" sz="1600" b="1" i="0" u="none" strike="noStrike" kern="1200" cap="none" normalizeH="0" baseline="0" dirty="0" err="1" smtClean="0">
              <a:ln>
                <a:noFill/>
              </a:ln>
              <a:solidFill>
                <a:srgbClr val="FFFF00"/>
              </a:solidFill>
              <a:effectLst/>
              <a:latin typeface="Book Antiqua" pitchFamily="18" charset="0"/>
            </a:rPr>
            <a:t>bn</a:t>
          </a:r>
          <a:endParaRPr kumimoji="0" lang="en-GB" sz="1600" b="1" i="0" u="none" strike="noStrike" kern="1200" cap="none" normalizeH="0" baseline="0" dirty="0" smtClean="0">
            <a:ln>
              <a:noFill/>
            </a:ln>
            <a:solidFill>
              <a:srgbClr val="FFFF00"/>
            </a:solidFill>
            <a:effectLst/>
            <a:latin typeface="Book Antiqua" pitchFamily="18" charset="0"/>
          </a:endParaRPr>
        </a:p>
        <a:p>
          <a:pPr marL="0" lvl="0" indent="0" algn="ctr" defTabSz="914400" rtl="0">
            <a:lnSpc>
              <a:spcPct val="100000"/>
            </a:lnSpc>
            <a:spcBef>
              <a:spcPct val="0"/>
            </a:spcBef>
            <a:spcAft>
              <a:spcPct val="0"/>
            </a:spcAft>
            <a:buNone/>
          </a:pPr>
          <a:r>
            <a:rPr kumimoji="0" lang="en-GB" sz="1600" b="1" i="0" u="none" strike="noStrike" kern="1200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Book Antiqua" pitchFamily="18" charset="0"/>
            </a:rPr>
            <a:t>Members: </a:t>
          </a:r>
          <a:r>
            <a:rPr kumimoji="0" lang="en-GB" sz="1600" b="1" i="0" u="none" strike="noStrike" kern="1200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Book Antiqua" pitchFamily="18" charset="0"/>
            </a:rPr>
            <a:t>0.09m</a:t>
          </a:r>
          <a:r>
            <a:rPr kumimoji="0" lang="en-US" sz="16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 Antiqua" pitchFamily="18" charset="0"/>
            </a:rPr>
            <a:t> </a:t>
          </a:r>
          <a:endParaRPr kumimoji="0" lang="en-US" sz="1600" b="1" i="0" u="none" strike="noStrike" kern="1200" cap="none" normalizeH="0" baseline="0" dirty="0" smtClean="0">
            <a:ln>
              <a:noFill/>
            </a:ln>
            <a:solidFill>
              <a:schemeClr val="bg1"/>
            </a:solidFill>
            <a:effectLst/>
            <a:latin typeface="Book Antiqua" pitchFamily="18" charset="0"/>
          </a:endParaRPr>
        </a:p>
      </dsp:txBody>
      <dsp:txXfrm>
        <a:off x="2659841" y="3737117"/>
        <a:ext cx="2807839" cy="1632984"/>
      </dsp:txXfrm>
    </dsp:sp>
    <dsp:sp modelId="{FDE1516B-E769-434D-BE1B-F0768545C9D2}">
      <dsp:nvSpPr>
        <dsp:cNvPr id="0" name=""/>
        <dsp:cNvSpPr/>
      </dsp:nvSpPr>
      <dsp:spPr>
        <a:xfrm rot="21298174">
          <a:off x="4904585" y="2728558"/>
          <a:ext cx="268685" cy="35928"/>
        </a:xfrm>
        <a:custGeom>
          <a:avLst/>
          <a:gdLst/>
          <a:ahLst/>
          <a:cxnLst/>
          <a:rect l="0" t="0" r="0" b="0"/>
          <a:pathLst>
            <a:path>
              <a:moveTo>
                <a:pt x="0" y="17964"/>
              </a:moveTo>
              <a:lnTo>
                <a:pt x="268685" y="1796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 rot="21298174">
        <a:off x="5032211" y="2739805"/>
        <a:ext cx="13434" cy="13434"/>
      </dsp:txXfrm>
    </dsp:sp>
    <dsp:sp modelId="{41CFB18E-387D-4A03-8882-4085127210AC}">
      <dsp:nvSpPr>
        <dsp:cNvPr id="0" name=""/>
        <dsp:cNvSpPr/>
      </dsp:nvSpPr>
      <dsp:spPr>
        <a:xfrm>
          <a:off x="5167093" y="1617089"/>
          <a:ext cx="2300506" cy="203380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GB" sz="14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 Antiqua" pitchFamily="18" charset="0"/>
            </a:rPr>
            <a:t>Mandatory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GB" sz="14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Book Antiqua" pitchFamily="18" charset="0"/>
            </a:rPr>
            <a:t>National – National Social Security Fund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GB" sz="1400" b="1" i="0" u="none" strike="noStrike" kern="1200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Book Antiqua" pitchFamily="18" charset="0"/>
            </a:rPr>
            <a:t>Assets: </a:t>
          </a:r>
          <a:r>
            <a:rPr kumimoji="0" lang="en-GB" sz="1400" b="1" i="0" u="none" strike="noStrike" kern="1200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Book Antiqua" pitchFamily="18" charset="0"/>
            </a:rPr>
            <a:t>$ 1.4 </a:t>
          </a:r>
          <a:r>
            <a:rPr kumimoji="0" lang="en-GB" sz="1400" b="1" i="0" u="none" strike="noStrike" kern="1200" cap="none" normalizeH="0" baseline="0" dirty="0" err="1" smtClean="0">
              <a:ln>
                <a:noFill/>
              </a:ln>
              <a:solidFill>
                <a:srgbClr val="FFFF00"/>
              </a:solidFill>
              <a:effectLst/>
              <a:latin typeface="Book Antiqua" pitchFamily="18" charset="0"/>
            </a:rPr>
            <a:t>bn</a:t>
          </a:r>
          <a:endParaRPr kumimoji="0" lang="en-GB" sz="1400" b="1" i="0" u="none" strike="noStrike" kern="1200" cap="none" normalizeH="0" baseline="0" dirty="0" smtClean="0">
            <a:ln>
              <a:noFill/>
            </a:ln>
            <a:solidFill>
              <a:srgbClr val="FFFF00"/>
            </a:solidFill>
            <a:effectLst/>
            <a:latin typeface="Book Antiqua" pitchFamily="18" charset="0"/>
          </a:endParaRPr>
        </a:p>
        <a:p>
          <a:pPr marL="0" lvl="0" indent="0" algn="ctr" defTabSz="914400" rtl="0">
            <a:lnSpc>
              <a:spcPct val="100000"/>
            </a:lnSpc>
            <a:spcBef>
              <a:spcPct val="0"/>
            </a:spcBef>
            <a:spcAft>
              <a:spcPct val="0"/>
            </a:spcAft>
            <a:buNone/>
          </a:pPr>
          <a:r>
            <a:rPr kumimoji="0" lang="en-GB" sz="1400" b="1" i="0" u="none" strike="noStrike" kern="1200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Book Antiqua" pitchFamily="18" charset="0"/>
            </a:rPr>
            <a:t>Members: 1.3m</a:t>
          </a:r>
          <a:endParaRPr kumimoji="0" lang="en-US" sz="1400" b="1" i="0" u="none" strike="noStrike" kern="1200" cap="none" normalizeH="0" baseline="0" dirty="0" smtClean="0">
            <a:ln>
              <a:noFill/>
            </a:ln>
            <a:solidFill>
              <a:schemeClr val="bg1"/>
            </a:solidFill>
            <a:effectLst/>
            <a:latin typeface="Book Antiqua" pitchFamily="18" charset="0"/>
          </a:endParaRPr>
        </a:p>
      </dsp:txBody>
      <dsp:txXfrm>
        <a:off x="5167093" y="1617089"/>
        <a:ext cx="2300506" cy="2033804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B7AAA69-8598-4C0A-B9D4-C6757210B3BD}">
      <dsp:nvSpPr>
        <dsp:cNvPr id="0" name=""/>
        <dsp:cNvSpPr/>
      </dsp:nvSpPr>
      <dsp:spPr>
        <a:xfrm rot="16200000">
          <a:off x="-1597187" y="1679413"/>
          <a:ext cx="4953000" cy="1594172"/>
        </a:xfrm>
        <a:prstGeom prst="flowChartManualOperation">
          <a:avLst/>
        </a:prstGeom>
        <a:solidFill>
          <a:srgbClr val="0099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0" tIns="0" rIns="10795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latin typeface="Book Antiqua" pitchFamily="18" charset="0"/>
            </a:rPr>
            <a:t>REGULATE</a:t>
          </a:r>
          <a:br>
            <a:rPr lang="en-US" sz="1700" b="1" kern="1200" dirty="0" smtClean="0">
              <a:latin typeface="Book Antiqua" pitchFamily="18" charset="0"/>
            </a:rPr>
          </a:br>
          <a:r>
            <a:rPr lang="en-US" sz="1700" b="1" kern="1200" dirty="0" smtClean="0">
              <a:latin typeface="Book Antiqua" pitchFamily="18" charset="0"/>
            </a:rPr>
            <a:t/>
          </a:r>
          <a:br>
            <a:rPr lang="en-US" sz="1700" b="1" kern="1200" dirty="0" smtClean="0">
              <a:latin typeface="Book Antiqua" pitchFamily="18" charset="0"/>
            </a:rPr>
          </a:br>
          <a:r>
            <a:rPr lang="en-US" sz="1600" b="0" kern="1200" dirty="0" smtClean="0">
              <a:latin typeface="Book Antiqua" pitchFamily="18" charset="0"/>
            </a:rPr>
            <a:t>Establishment and Management of retirement benefits schemes</a:t>
          </a:r>
          <a:endParaRPr lang="en-US" sz="1600" b="0" kern="1200" dirty="0">
            <a:latin typeface="Book Antiqua" pitchFamily="18" charset="0"/>
          </a:endParaRPr>
        </a:p>
      </dsp:txBody>
      <dsp:txXfrm rot="16200000">
        <a:off x="-1597187" y="1679413"/>
        <a:ext cx="4953000" cy="1594172"/>
      </dsp:txXfrm>
    </dsp:sp>
    <dsp:sp modelId="{1B8A97A8-C669-47F7-ABF8-08E37E141474}">
      <dsp:nvSpPr>
        <dsp:cNvPr id="0" name=""/>
        <dsp:cNvSpPr/>
      </dsp:nvSpPr>
      <dsp:spPr>
        <a:xfrm rot="16200000">
          <a:off x="38864" y="1679413"/>
          <a:ext cx="4953000" cy="1594172"/>
        </a:xfrm>
        <a:prstGeom prst="flowChartManualOperation">
          <a:avLst/>
        </a:prstGeom>
        <a:solidFill>
          <a:srgbClr val="0099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0" tIns="0" rIns="10795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latin typeface="Book Antiqua" pitchFamily="18" charset="0"/>
            </a:rPr>
            <a:t>PROTECT</a:t>
          </a:r>
          <a:br>
            <a:rPr lang="en-US" sz="1700" b="1" kern="1200" dirty="0" smtClean="0">
              <a:latin typeface="Book Antiqua" pitchFamily="18" charset="0"/>
            </a:rPr>
          </a:br>
          <a:r>
            <a:rPr lang="en-US" sz="1700" b="1" kern="1200" dirty="0" smtClean="0">
              <a:latin typeface="Book Antiqua" pitchFamily="18" charset="0"/>
            </a:rPr>
            <a:t/>
          </a:r>
          <a:br>
            <a:rPr lang="en-US" sz="1700" b="1" kern="1200" dirty="0" smtClean="0">
              <a:latin typeface="Book Antiqua" pitchFamily="18" charset="0"/>
            </a:rPr>
          </a:br>
          <a:r>
            <a:rPr lang="en-US" sz="1700" b="0" kern="1200" dirty="0" smtClean="0">
              <a:latin typeface="Book Antiqua" pitchFamily="18" charset="0"/>
            </a:rPr>
            <a:t>Interests of scheme members and sponsors</a:t>
          </a:r>
          <a:endParaRPr lang="en-US" sz="1700" b="0" kern="1200" dirty="0">
            <a:latin typeface="Book Antiqua" pitchFamily="18" charset="0"/>
          </a:endParaRPr>
        </a:p>
      </dsp:txBody>
      <dsp:txXfrm rot="16200000">
        <a:off x="38864" y="1679413"/>
        <a:ext cx="4953000" cy="1594172"/>
      </dsp:txXfrm>
    </dsp:sp>
    <dsp:sp modelId="{0422AE37-9E7A-4E77-B669-A4707C45D05C}">
      <dsp:nvSpPr>
        <dsp:cNvPr id="0" name=""/>
        <dsp:cNvSpPr/>
      </dsp:nvSpPr>
      <dsp:spPr>
        <a:xfrm rot="16200000">
          <a:off x="1752599" y="1679413"/>
          <a:ext cx="4953000" cy="1594172"/>
        </a:xfrm>
        <a:prstGeom prst="flowChartManualOperation">
          <a:avLst/>
        </a:prstGeom>
        <a:solidFill>
          <a:srgbClr val="0099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0" tIns="0" rIns="10795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latin typeface="Book Antiqua" pitchFamily="18" charset="0"/>
            </a:rPr>
            <a:t>DEVELOP</a:t>
          </a:r>
          <a:br>
            <a:rPr lang="en-US" sz="1700" b="1" kern="1200" dirty="0" smtClean="0">
              <a:latin typeface="Book Antiqua" pitchFamily="18" charset="0"/>
            </a:rPr>
          </a:br>
          <a:r>
            <a:rPr lang="en-US" sz="1700" b="1" kern="1200" dirty="0" smtClean="0">
              <a:latin typeface="Book Antiqua" pitchFamily="18" charset="0"/>
            </a:rPr>
            <a:t/>
          </a:r>
          <a:br>
            <a:rPr lang="en-US" sz="1700" b="1" kern="1200" dirty="0" smtClean="0">
              <a:latin typeface="Book Antiqua" pitchFamily="18" charset="0"/>
            </a:rPr>
          </a:br>
          <a:r>
            <a:rPr lang="en-US" sz="1700" b="0" kern="1200" dirty="0" smtClean="0">
              <a:latin typeface="Book Antiqua" pitchFamily="18" charset="0"/>
            </a:rPr>
            <a:t>Retirement benefits industry</a:t>
          </a:r>
          <a:endParaRPr lang="en-US" sz="1700" b="0" kern="1200" dirty="0">
            <a:latin typeface="Book Antiqua" pitchFamily="18" charset="0"/>
          </a:endParaRPr>
        </a:p>
      </dsp:txBody>
      <dsp:txXfrm rot="16200000">
        <a:off x="1752599" y="1679413"/>
        <a:ext cx="4953000" cy="1594172"/>
      </dsp:txXfrm>
    </dsp:sp>
    <dsp:sp modelId="{A8499E05-2EC9-4AD5-863B-4F695883CEFC}">
      <dsp:nvSpPr>
        <dsp:cNvPr id="0" name=""/>
        <dsp:cNvSpPr/>
      </dsp:nvSpPr>
      <dsp:spPr>
        <a:xfrm rot="16200000">
          <a:off x="3466335" y="1679413"/>
          <a:ext cx="4953000" cy="1594172"/>
        </a:xfrm>
        <a:prstGeom prst="flowChartManualOperation">
          <a:avLst/>
        </a:prstGeom>
        <a:solidFill>
          <a:srgbClr val="0099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0" tIns="0" rIns="10795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latin typeface="Book Antiqua" pitchFamily="18" charset="0"/>
            </a:rPr>
            <a:t>ADVISE</a:t>
          </a:r>
          <a:br>
            <a:rPr lang="en-US" sz="1700" b="1" kern="1200" dirty="0" smtClean="0">
              <a:latin typeface="Book Antiqua" pitchFamily="18" charset="0"/>
            </a:rPr>
          </a:br>
          <a:r>
            <a:rPr lang="en-US" sz="1700" b="1" kern="1200" dirty="0" smtClean="0">
              <a:latin typeface="Book Antiqua" pitchFamily="18" charset="0"/>
            </a:rPr>
            <a:t/>
          </a:r>
          <a:br>
            <a:rPr lang="en-US" sz="1700" b="1" kern="1200" dirty="0" smtClean="0">
              <a:latin typeface="Book Antiqua" pitchFamily="18" charset="0"/>
            </a:rPr>
          </a:br>
          <a:r>
            <a:rPr lang="en-US" sz="1700" b="0" kern="1200" dirty="0" smtClean="0">
              <a:latin typeface="Book Antiqua" pitchFamily="18" charset="0"/>
            </a:rPr>
            <a:t>Minister for Finance on national policy relating to the industry</a:t>
          </a:r>
          <a:endParaRPr lang="en-US" sz="1700" b="0" kern="1200" dirty="0">
            <a:latin typeface="Book Antiqua" pitchFamily="18" charset="0"/>
          </a:endParaRPr>
        </a:p>
      </dsp:txBody>
      <dsp:txXfrm rot="16200000">
        <a:off x="3466335" y="1679413"/>
        <a:ext cx="4953000" cy="1594172"/>
      </dsp:txXfrm>
    </dsp:sp>
    <dsp:sp modelId="{53E694C0-7956-48A4-8AAE-F70AE448D91B}">
      <dsp:nvSpPr>
        <dsp:cNvPr id="0" name=""/>
        <dsp:cNvSpPr/>
      </dsp:nvSpPr>
      <dsp:spPr>
        <a:xfrm rot="16200000">
          <a:off x="5180070" y="1679413"/>
          <a:ext cx="4953000" cy="1594172"/>
        </a:xfrm>
        <a:prstGeom prst="flowChartManualOperation">
          <a:avLst/>
        </a:prstGeom>
        <a:solidFill>
          <a:srgbClr val="0099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0" tIns="0" rIns="10795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latin typeface="Book Antiqua" pitchFamily="18" charset="0"/>
            </a:rPr>
            <a:t>IMPLEMENT</a:t>
          </a:r>
          <a:br>
            <a:rPr lang="en-US" sz="1700" b="1" kern="1200" dirty="0" smtClean="0">
              <a:latin typeface="Book Antiqua" pitchFamily="18" charset="0"/>
            </a:rPr>
          </a:br>
          <a:r>
            <a:rPr lang="en-US" sz="1700" b="1" kern="1200" dirty="0" smtClean="0">
              <a:latin typeface="Book Antiqua" pitchFamily="18" charset="0"/>
            </a:rPr>
            <a:t/>
          </a:r>
          <a:br>
            <a:rPr lang="en-US" sz="1700" b="1" kern="1200" dirty="0" smtClean="0">
              <a:latin typeface="Book Antiqua" pitchFamily="18" charset="0"/>
            </a:rPr>
          </a:br>
          <a:r>
            <a:rPr lang="en-US" sz="1700" b="0" kern="1200" dirty="0" smtClean="0">
              <a:latin typeface="Book Antiqua" pitchFamily="18" charset="0"/>
            </a:rPr>
            <a:t>All government policy relating to the industry</a:t>
          </a:r>
          <a:endParaRPr lang="en-US" sz="1700" b="0" kern="1200" dirty="0">
            <a:latin typeface="Book Antiqua" pitchFamily="18" charset="0"/>
          </a:endParaRPr>
        </a:p>
      </dsp:txBody>
      <dsp:txXfrm rot="16200000">
        <a:off x="5180070" y="1679413"/>
        <a:ext cx="4953000" cy="15941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307071-1022-4EEE-AED1-794D1B0E2B66}" type="datetimeFigureOut">
              <a:rPr lang="en-US" smtClean="0"/>
              <a:t>8/30/2013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9FF2E8-5E77-4A9C-8A05-939E189D471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A39879-9F15-43B0-A7FB-3852B53B0490}" type="slidenum">
              <a:rPr lang="en-US" smtClean="0">
                <a:latin typeface="Book Antiqua" pitchFamily="18" charset="0"/>
              </a:rPr>
              <a:pPr/>
              <a:t>4</a:t>
            </a:fld>
            <a:endParaRPr lang="en-US" smtClean="0">
              <a:latin typeface="Book Antiqua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1F225-6D05-4398-A494-B90A04CFCBF4}" type="datetimeFigureOut">
              <a:rPr lang="en-US" smtClean="0"/>
              <a:pPr/>
              <a:t>8/30/2013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817D4-5C8A-4DC1-BEC1-B36DAAEFA56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1F225-6D05-4398-A494-B90A04CFCBF4}" type="datetimeFigureOut">
              <a:rPr lang="en-US" smtClean="0"/>
              <a:pPr/>
              <a:t>8/30/2013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817D4-5C8A-4DC1-BEC1-B36DAAEFA56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1F225-6D05-4398-A494-B90A04CFCBF4}" type="datetimeFigureOut">
              <a:rPr lang="en-US" smtClean="0"/>
              <a:pPr/>
              <a:t>8/30/2013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817D4-5C8A-4DC1-BEC1-B36DAAEFA56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30313"/>
            <a:ext cx="8072438" cy="4460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57200" y="2209800"/>
            <a:ext cx="8075613" cy="3886200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74663" y="6457950"/>
            <a:ext cx="4656137" cy="3238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med">
    <p:comb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1F225-6D05-4398-A494-B90A04CFCBF4}" type="datetimeFigureOut">
              <a:rPr lang="en-US" smtClean="0"/>
              <a:pPr/>
              <a:t>8/30/2013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817D4-5C8A-4DC1-BEC1-B36DAAEFA56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1F225-6D05-4398-A494-B90A04CFCBF4}" type="datetimeFigureOut">
              <a:rPr lang="en-US" smtClean="0"/>
              <a:pPr/>
              <a:t>8/30/2013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817D4-5C8A-4DC1-BEC1-B36DAAEFA56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1F225-6D05-4398-A494-B90A04CFCBF4}" type="datetimeFigureOut">
              <a:rPr lang="en-US" smtClean="0"/>
              <a:pPr/>
              <a:t>8/30/2013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817D4-5C8A-4DC1-BEC1-B36DAAEFA56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1F225-6D05-4398-A494-B90A04CFCBF4}" type="datetimeFigureOut">
              <a:rPr lang="en-US" smtClean="0"/>
              <a:pPr/>
              <a:t>8/30/2013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817D4-5C8A-4DC1-BEC1-B36DAAEFA56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1F225-6D05-4398-A494-B90A04CFCBF4}" type="datetimeFigureOut">
              <a:rPr lang="en-US" smtClean="0"/>
              <a:pPr/>
              <a:t>8/30/2013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817D4-5C8A-4DC1-BEC1-B36DAAEFA56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1F225-6D05-4398-A494-B90A04CFCBF4}" type="datetimeFigureOut">
              <a:rPr lang="en-US" smtClean="0"/>
              <a:pPr/>
              <a:t>8/30/2013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817D4-5C8A-4DC1-BEC1-B36DAAEFA56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1F225-6D05-4398-A494-B90A04CFCBF4}" type="datetimeFigureOut">
              <a:rPr lang="en-US" smtClean="0"/>
              <a:pPr/>
              <a:t>8/30/2013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817D4-5C8A-4DC1-BEC1-B36DAAEFA56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1F225-6D05-4398-A494-B90A04CFCBF4}" type="datetimeFigureOut">
              <a:rPr lang="en-US" smtClean="0"/>
              <a:pPr/>
              <a:t>8/30/2013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817D4-5C8A-4DC1-BEC1-B36DAAEFA56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1F225-6D05-4398-A494-B90A04CFCBF4}" type="datetimeFigureOut">
              <a:rPr lang="en-US" smtClean="0"/>
              <a:pPr/>
              <a:t>8/30/2013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B817D4-5C8A-4DC1-BEC1-B36DAAEFA56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rba.go.ke/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1"/>
            <a:ext cx="7772400" cy="2000250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solidFill>
                  <a:srgbClr val="0070C0"/>
                </a:solidFill>
                <a:latin typeface="Arial Black" pitchFamily="34" charset="0"/>
              </a:rPr>
              <a:t>RETIREMENT BENEFITS AUTHORITY COMPLIANCE WITH IOPS PRINCIPLES:</a:t>
            </a:r>
            <a:br>
              <a:rPr lang="en-US" sz="3600" b="1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en-US" sz="3600" b="1" dirty="0" smtClean="0">
                <a:solidFill>
                  <a:srgbClr val="0070C0"/>
                </a:solidFill>
                <a:latin typeface="Arial Black" pitchFamily="34" charset="0"/>
              </a:rPr>
              <a:t>SELF- ASSESSMENT REVIEW</a:t>
            </a:r>
            <a:endParaRPr lang="en-US" sz="3600" b="1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Nzomo</a:t>
            </a:r>
            <a:r>
              <a:rPr lang="en-US" dirty="0" smtClean="0"/>
              <a:t> </a:t>
            </a:r>
            <a:r>
              <a:rPr lang="en-US" dirty="0" err="1" smtClean="0"/>
              <a:t>Mutuku</a:t>
            </a:r>
            <a:endParaRPr lang="en-US" dirty="0" smtClean="0"/>
          </a:p>
          <a:p>
            <a:r>
              <a:rPr lang="en-US" dirty="0" smtClean="0"/>
              <a:t>Advisor, Financial Sector</a:t>
            </a:r>
          </a:p>
          <a:p>
            <a:r>
              <a:rPr lang="en-US" dirty="0" smtClean="0"/>
              <a:t>The National Treasury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70C0"/>
                </a:solidFill>
              </a:rPr>
              <a:t>CONSULTATION AND COOPERATION</a:t>
            </a:r>
            <a:endParaRPr lang="en-US" sz="3600" b="1" dirty="0">
              <a:solidFill>
                <a:srgbClr val="0070C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90600"/>
            <a:ext cx="4040188" cy="761999"/>
          </a:xfrm>
        </p:spPr>
        <p:txBody>
          <a:bodyPr>
            <a:normAutofit fontScale="47500" lnSpcReduction="20000"/>
          </a:bodyPr>
          <a:lstStyle/>
          <a:p>
            <a:endParaRPr lang="en-US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rgbClr val="C00000"/>
              </a:solidFill>
            </a:endParaRPr>
          </a:p>
          <a:p>
            <a:r>
              <a:rPr lang="en-US" sz="5100" dirty="0" smtClean="0">
                <a:solidFill>
                  <a:srgbClr val="C00000"/>
                </a:solidFill>
              </a:rPr>
              <a:t>COMPLIANCE STAUS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524000"/>
            <a:ext cx="4040188" cy="53340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RBA consults with </a:t>
            </a:r>
            <a:r>
              <a:rPr lang="en-US" dirty="0" smtClean="0"/>
              <a:t>Association of Pension Schemes;  Fund Managers Association</a:t>
            </a:r>
            <a:r>
              <a:rPr lang="en-US" dirty="0" smtClean="0"/>
              <a:t>, the </a:t>
            </a:r>
            <a:r>
              <a:rPr lang="en-US" dirty="0" smtClean="0"/>
              <a:t>Actuarial </a:t>
            </a:r>
            <a:r>
              <a:rPr lang="en-US" dirty="0" smtClean="0"/>
              <a:t>Society, Association of Kenya Insurers  </a:t>
            </a:r>
            <a:r>
              <a:rPr lang="en-US" dirty="0" smtClean="0"/>
              <a:t>etc on </a:t>
            </a:r>
            <a:r>
              <a:rPr lang="en-US" dirty="0" smtClean="0"/>
              <a:t>policy and supervisory issues</a:t>
            </a:r>
          </a:p>
          <a:p>
            <a:r>
              <a:rPr lang="en-US" dirty="0" smtClean="0"/>
              <a:t>RBA holds open forums, participates in local trade fares to receive public views</a:t>
            </a:r>
          </a:p>
          <a:p>
            <a:r>
              <a:rPr lang="en-US" dirty="0" smtClean="0"/>
              <a:t>Currently RBA is consulting the sector in the development of the National Pensions Policy</a:t>
            </a:r>
          </a:p>
          <a:p>
            <a:r>
              <a:rPr lang="en-US" dirty="0" smtClean="0"/>
              <a:t>RBA has signed MOU with local universities for research on areas of interest in the </a:t>
            </a:r>
            <a:r>
              <a:rPr lang="en-US" dirty="0" smtClean="0"/>
              <a:t>sector</a:t>
            </a:r>
          </a:p>
          <a:p>
            <a:r>
              <a:rPr lang="en-US" dirty="0" err="1" smtClean="0"/>
              <a:t>RBA</a:t>
            </a:r>
            <a:r>
              <a:rPr lang="en-US" dirty="0" smtClean="0"/>
              <a:t> has </a:t>
            </a:r>
            <a:r>
              <a:rPr lang="en-US" dirty="0" err="1" smtClean="0"/>
              <a:t>MOU</a:t>
            </a:r>
            <a:r>
              <a:rPr lang="en-US" dirty="0" smtClean="0"/>
              <a:t> with other financial sector regulators for collaboration and information sharing</a:t>
            </a:r>
          </a:p>
          <a:p>
            <a:r>
              <a:rPr lang="en-US" dirty="0" err="1" smtClean="0"/>
              <a:t>RBA</a:t>
            </a:r>
            <a:r>
              <a:rPr lang="en-US" dirty="0" smtClean="0"/>
              <a:t> Active in </a:t>
            </a:r>
            <a:r>
              <a:rPr lang="en-US" dirty="0" err="1" smtClean="0"/>
              <a:t>IOPS</a:t>
            </a:r>
            <a:r>
              <a:rPr lang="en-US" dirty="0" smtClean="0"/>
              <a:t> and other international bodies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990600"/>
            <a:ext cx="4038600" cy="8382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AREAS OF WEAKNESS/IMPROVEMENT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en-US" sz="2200" dirty="0" smtClean="0"/>
              <a:t>Need for a regional / African forum for Pension Supervisors</a:t>
            </a:r>
            <a:endParaRPr lang="en-US" sz="2200" dirty="0"/>
          </a:p>
        </p:txBody>
      </p:sp>
      <p:sp>
        <p:nvSpPr>
          <p:cNvPr id="7" name="Rectangle 6"/>
          <p:cNvSpPr/>
          <p:nvPr/>
        </p:nvSpPr>
        <p:spPr>
          <a:xfrm>
            <a:off x="4800600" y="6172200"/>
            <a:ext cx="3533496" cy="461665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tx1"/>
            </a:solidFill>
            <a:prstDash val="lgDash"/>
          </a:ln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400" b="1" cap="none" spc="0" dirty="0" smtClean="0">
                <a:ln w="11430">
                  <a:noFill/>
                </a:ln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FULLY IMPLEMENTED</a:t>
            </a:r>
            <a:endParaRPr lang="en-US" sz="2400" b="1" cap="none" spc="0" dirty="0">
              <a:ln w="11430">
                <a:noFill/>
              </a:ln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70C0"/>
                </a:solidFill>
              </a:rPr>
              <a:t>CONFIDENTIALITY</a:t>
            </a:r>
            <a:endParaRPr lang="en-US" sz="3600" b="1" dirty="0">
              <a:solidFill>
                <a:srgbClr val="0070C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43000"/>
            <a:ext cx="4040188" cy="761999"/>
          </a:xfrm>
        </p:spPr>
        <p:txBody>
          <a:bodyPr>
            <a:normAutofit fontScale="47500" lnSpcReduction="20000"/>
          </a:bodyPr>
          <a:lstStyle/>
          <a:p>
            <a:endParaRPr lang="en-US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rgbClr val="C00000"/>
              </a:solidFill>
            </a:endParaRPr>
          </a:p>
          <a:p>
            <a:r>
              <a:rPr lang="en-US" sz="5100" dirty="0" smtClean="0">
                <a:solidFill>
                  <a:srgbClr val="C00000"/>
                </a:solidFill>
              </a:rPr>
              <a:t>COMPLIANCE STAUS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981200"/>
            <a:ext cx="4040188" cy="48768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Law requires holding information in confidence and only released to persons with an interest in the scheme or as may be ordered by the courts of law</a:t>
            </a:r>
          </a:p>
          <a:p>
            <a:r>
              <a:rPr lang="en-US" dirty="0" smtClean="0"/>
              <a:t>Third parties do not have access to information held by RBA</a:t>
            </a:r>
          </a:p>
          <a:p>
            <a:r>
              <a:rPr lang="en-US" dirty="0" smtClean="0"/>
              <a:t>RBA disseminates  analyzed information to the public through Corporate Communication department</a:t>
            </a:r>
          </a:p>
          <a:p>
            <a:r>
              <a:rPr lang="en-US" dirty="0" smtClean="0"/>
              <a:t>As part of the financial sector regulator, under an MOU  RBA shares confidential information with other regulators</a:t>
            </a:r>
          </a:p>
          <a:p>
            <a:r>
              <a:rPr lang="en-US" dirty="0" smtClean="0"/>
              <a:t>Members of staff are bound by the Public Service Ethics Act which prohibits sharing of confidential information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219201"/>
            <a:ext cx="4038600" cy="8382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AREAS OF WEAKNESS/IMPROVEMENT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en-US" sz="2200" dirty="0" smtClean="0"/>
              <a:t>New Constitution allows public access to information.  This may override some of the confidentiality provisions</a:t>
            </a:r>
            <a:endParaRPr lang="en-US" sz="2200" dirty="0"/>
          </a:p>
        </p:txBody>
      </p:sp>
      <p:sp>
        <p:nvSpPr>
          <p:cNvPr id="7" name="Rectangle 6"/>
          <p:cNvSpPr/>
          <p:nvPr/>
        </p:nvSpPr>
        <p:spPr>
          <a:xfrm>
            <a:off x="4648200" y="6172200"/>
            <a:ext cx="3533496" cy="461665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tx1"/>
            </a:solidFill>
            <a:prstDash val="lgDash"/>
          </a:ln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400" b="1" cap="none" spc="0" dirty="0" smtClean="0">
                <a:ln w="11430">
                  <a:noFill/>
                </a:ln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FULLY IMPLEMENTED</a:t>
            </a:r>
            <a:endParaRPr lang="en-US" sz="2400" b="1" cap="none" spc="0" dirty="0">
              <a:ln w="11430">
                <a:noFill/>
              </a:ln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70C0"/>
                </a:solidFill>
              </a:rPr>
              <a:t>TRANSPARENCY</a:t>
            </a:r>
            <a:endParaRPr lang="en-US" sz="3600" b="1" dirty="0">
              <a:solidFill>
                <a:srgbClr val="0070C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43000"/>
            <a:ext cx="4040188" cy="761999"/>
          </a:xfrm>
        </p:spPr>
        <p:txBody>
          <a:bodyPr>
            <a:normAutofit fontScale="47500" lnSpcReduction="20000"/>
          </a:bodyPr>
          <a:lstStyle/>
          <a:p>
            <a:endParaRPr lang="en-US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rgbClr val="C00000"/>
              </a:solidFill>
            </a:endParaRPr>
          </a:p>
          <a:p>
            <a:r>
              <a:rPr lang="en-US" sz="5100" dirty="0" smtClean="0">
                <a:solidFill>
                  <a:srgbClr val="C00000"/>
                </a:solidFill>
              </a:rPr>
              <a:t>COMPLIANCE STAUS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28800"/>
            <a:ext cx="4040188" cy="44196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RBA annual statements and audited accounts are disseminated to each scheme , service provider and parliament</a:t>
            </a:r>
          </a:p>
          <a:p>
            <a:r>
              <a:rPr lang="en-US" dirty="0" smtClean="0"/>
              <a:t>The statements are posted at the website</a:t>
            </a:r>
          </a:p>
          <a:p>
            <a:r>
              <a:rPr lang="en-US" dirty="0" smtClean="0"/>
              <a:t>The Authority conducts open days where it avails itself for questioning from members of the public on areas of concern</a:t>
            </a:r>
          </a:p>
          <a:p>
            <a:r>
              <a:rPr lang="en-US" dirty="0" smtClean="0"/>
              <a:t>Legislative changes are posted in the website and print media for public consumption</a:t>
            </a:r>
          </a:p>
          <a:p>
            <a:r>
              <a:rPr lang="en-US" dirty="0" smtClean="0"/>
              <a:t>Certification program in place for Trustees of Schemes</a:t>
            </a:r>
          </a:p>
          <a:p>
            <a:r>
              <a:rPr lang="en-US" dirty="0" err="1" smtClean="0"/>
              <a:t>RBA</a:t>
            </a:r>
            <a:r>
              <a:rPr lang="en-US" dirty="0" smtClean="0"/>
              <a:t> </a:t>
            </a:r>
            <a:r>
              <a:rPr lang="en-US" dirty="0" smtClean="0"/>
              <a:t>conducts public functions </a:t>
            </a:r>
            <a:r>
              <a:rPr lang="en-US" dirty="0" smtClean="0"/>
              <a:t>to scheme </a:t>
            </a:r>
            <a:r>
              <a:rPr lang="en-US" dirty="0" smtClean="0"/>
              <a:t>members about to retire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219201"/>
            <a:ext cx="4038600" cy="8382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AREAS OF WEAKNESS/IMPROVEMENT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2000" y="2209800"/>
            <a:ext cx="4041775" cy="3951288"/>
          </a:xfrm>
        </p:spPr>
        <p:txBody>
          <a:bodyPr>
            <a:normAutofit/>
          </a:bodyPr>
          <a:lstStyle/>
          <a:p>
            <a:r>
              <a:rPr lang="en-US" sz="2200" dirty="0" smtClean="0"/>
              <a:t>There are cases where publication of annual statements are delayed. </a:t>
            </a:r>
          </a:p>
          <a:p>
            <a:r>
              <a:rPr lang="en-US" sz="2200" dirty="0" smtClean="0"/>
              <a:t>Further , annual statements may be enhanced to include performance of management and directors</a:t>
            </a:r>
            <a:endParaRPr lang="en-US" sz="2200" dirty="0"/>
          </a:p>
        </p:txBody>
      </p:sp>
      <p:sp>
        <p:nvSpPr>
          <p:cNvPr id="7" name="Rectangle 6"/>
          <p:cNvSpPr/>
          <p:nvPr/>
        </p:nvSpPr>
        <p:spPr>
          <a:xfrm>
            <a:off x="4572000" y="6172200"/>
            <a:ext cx="3533496" cy="461665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tx1"/>
            </a:solidFill>
            <a:prstDash val="lgDash"/>
          </a:ln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400" b="1" cap="none" spc="0" dirty="0" smtClean="0">
                <a:ln w="11430">
                  <a:noFill/>
                </a:ln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BROADLY IMPLEMENTED</a:t>
            </a:r>
            <a:endParaRPr lang="en-US" sz="2400" b="1" cap="none" spc="0" dirty="0">
              <a:ln w="11430">
                <a:noFill/>
              </a:ln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70C0"/>
                </a:solidFill>
              </a:rPr>
              <a:t>GOVERNANCE</a:t>
            </a:r>
            <a:endParaRPr lang="en-US" sz="3600" b="1" dirty="0">
              <a:solidFill>
                <a:srgbClr val="0070C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43000"/>
            <a:ext cx="4040188" cy="761999"/>
          </a:xfrm>
        </p:spPr>
        <p:txBody>
          <a:bodyPr>
            <a:normAutofit fontScale="47500" lnSpcReduction="20000"/>
          </a:bodyPr>
          <a:lstStyle/>
          <a:p>
            <a:endParaRPr lang="en-US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rgbClr val="C00000"/>
              </a:solidFill>
            </a:endParaRPr>
          </a:p>
          <a:p>
            <a:r>
              <a:rPr lang="en-US" sz="5100" dirty="0" smtClean="0">
                <a:solidFill>
                  <a:srgbClr val="C00000"/>
                </a:solidFill>
              </a:rPr>
              <a:t>COMPLIANCE STAUS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752600"/>
            <a:ext cx="4040188" cy="4876799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Management meets quarterly to discuss performance</a:t>
            </a:r>
          </a:p>
          <a:p>
            <a:r>
              <a:rPr lang="en-US" dirty="0" smtClean="0"/>
              <a:t>RBA has signed a performance agreement with government which is reviewed quarterly by government</a:t>
            </a:r>
          </a:p>
          <a:p>
            <a:r>
              <a:rPr lang="en-US" dirty="0" smtClean="0"/>
              <a:t>RBA  Operational standards are ISO Compliant</a:t>
            </a:r>
          </a:p>
          <a:p>
            <a:r>
              <a:rPr lang="en-US" dirty="0" smtClean="0"/>
              <a:t>RBA has a strategic plan which is monitored after every 6 months</a:t>
            </a:r>
          </a:p>
          <a:p>
            <a:r>
              <a:rPr lang="en-US" dirty="0" err="1" smtClean="0"/>
              <a:t>RBA</a:t>
            </a:r>
            <a:r>
              <a:rPr lang="en-US" dirty="0" smtClean="0"/>
              <a:t> internal auditor </a:t>
            </a:r>
            <a:r>
              <a:rPr lang="en-US" dirty="0" smtClean="0"/>
              <a:t>and reports to the </a:t>
            </a:r>
            <a:r>
              <a:rPr lang="en-US" dirty="0" smtClean="0"/>
              <a:t>Board Audit Committee</a:t>
            </a:r>
          </a:p>
          <a:p>
            <a:r>
              <a:rPr lang="en-US" dirty="0" smtClean="0"/>
              <a:t>Board and staff codes of conduct in place</a:t>
            </a:r>
            <a:endParaRPr lang="en-US" dirty="0" smtClean="0"/>
          </a:p>
          <a:p>
            <a:r>
              <a:rPr lang="en-US" dirty="0" smtClean="0"/>
              <a:t>ISO standard operating procedures, internal audit procedures, Board charter, strategic </a:t>
            </a:r>
            <a:r>
              <a:rPr lang="en-US" dirty="0" smtClean="0"/>
              <a:t>plan, performance contract constitute </a:t>
            </a:r>
            <a:r>
              <a:rPr lang="en-US" dirty="0" smtClean="0"/>
              <a:t>in whole the governance code.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219201"/>
            <a:ext cx="4038600" cy="8382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AREAS OF WEAKNESS/IMPROVEMENT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en-US" sz="2200" dirty="0" smtClean="0"/>
              <a:t>There are aspects of duplication of governance  procedures which need to be harmonized e.g. ISO audit procedures, internal audit and government monitoring of performance contract duplicated each other in may </a:t>
            </a:r>
            <a:r>
              <a:rPr lang="en-US" sz="2200" dirty="0" smtClean="0"/>
              <a:t>areas</a:t>
            </a:r>
            <a:endParaRPr lang="en-US" sz="2200" dirty="0" smtClean="0"/>
          </a:p>
        </p:txBody>
      </p:sp>
      <p:sp>
        <p:nvSpPr>
          <p:cNvPr id="7" name="Rectangle 6"/>
          <p:cNvSpPr/>
          <p:nvPr/>
        </p:nvSpPr>
        <p:spPr>
          <a:xfrm>
            <a:off x="4800600" y="6172200"/>
            <a:ext cx="3533496" cy="461665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tx1"/>
            </a:solidFill>
            <a:prstDash val="lgDash"/>
          </a:ln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400" b="1" cap="none" spc="0" dirty="0" smtClean="0">
                <a:ln w="11430">
                  <a:noFill/>
                </a:ln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FULLY IMPLEMENTED</a:t>
            </a:r>
            <a:endParaRPr lang="en-US" sz="2400" b="1" cap="none" spc="0" dirty="0">
              <a:ln w="11430">
                <a:noFill/>
              </a:ln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73562"/>
          </a:xfrm>
        </p:spPr>
        <p:txBody>
          <a:bodyPr>
            <a:normAutofit/>
          </a:bodyPr>
          <a:lstStyle/>
          <a:p>
            <a:r>
              <a:rPr lang="en-US" sz="5400" dirty="0" smtClean="0"/>
              <a:t>END</a:t>
            </a:r>
            <a:br>
              <a:rPr lang="en-US" sz="5400" dirty="0" smtClean="0"/>
            </a:br>
            <a:r>
              <a:rPr lang="en-US" sz="5400" dirty="0" smtClean="0">
                <a:solidFill>
                  <a:srgbClr val="0070C0"/>
                </a:solidFill>
                <a:hlinkClick r:id="rId2"/>
              </a:rPr>
              <a:t>www.rba.go.ke</a:t>
            </a:r>
            <a:r>
              <a:rPr lang="en-US" sz="5400" dirty="0" smtClean="0">
                <a:solidFill>
                  <a:srgbClr val="0070C0"/>
                </a:solidFill>
              </a:rPr>
              <a:t/>
            </a:r>
            <a:br>
              <a:rPr lang="en-US" sz="5400" dirty="0" smtClean="0">
                <a:solidFill>
                  <a:srgbClr val="0070C0"/>
                </a:solidFill>
              </a:rPr>
            </a:br>
            <a:r>
              <a:rPr lang="en-US" sz="5400" dirty="0" smtClean="0">
                <a:solidFill>
                  <a:srgbClr val="0070C0"/>
                </a:solidFill>
              </a:rPr>
              <a:t>www.treasury.go.ke</a:t>
            </a:r>
            <a:endParaRPr lang="en-US" sz="5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70C0"/>
                </a:solidFill>
              </a:rPr>
              <a:t>AGENDA</a:t>
            </a:r>
            <a:endParaRPr lang="en-US" sz="3600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latin typeface="+mj-lt"/>
                <a:ea typeface="+mj-ea"/>
                <a:cs typeface="+mj-cs"/>
              </a:rPr>
              <a:t>Brief on Kenya’s </a:t>
            </a:r>
            <a:r>
              <a:rPr lang="en-US" sz="3600" b="1" dirty="0" smtClean="0">
                <a:latin typeface="+mj-lt"/>
                <a:ea typeface="+mj-ea"/>
                <a:cs typeface="+mj-cs"/>
              </a:rPr>
              <a:t>Pension </a:t>
            </a:r>
            <a:r>
              <a:rPr lang="en-US" sz="3600" b="1" dirty="0" smtClean="0">
                <a:latin typeface="+mj-lt"/>
                <a:ea typeface="+mj-ea"/>
                <a:cs typeface="+mj-cs"/>
              </a:rPr>
              <a:t>system</a:t>
            </a:r>
          </a:p>
          <a:p>
            <a:endParaRPr lang="en-US" sz="3600" b="1" dirty="0" smtClean="0">
              <a:latin typeface="+mj-lt"/>
              <a:ea typeface="+mj-ea"/>
              <a:cs typeface="+mj-cs"/>
            </a:endParaRPr>
          </a:p>
          <a:p>
            <a:r>
              <a:rPr lang="en-US" sz="3600" b="1" dirty="0" smtClean="0">
                <a:latin typeface="+mj-lt"/>
                <a:ea typeface="+mj-ea"/>
                <a:cs typeface="+mj-cs"/>
              </a:rPr>
              <a:t>Objectives </a:t>
            </a:r>
            <a:r>
              <a:rPr lang="en-US" sz="3600" b="1" dirty="0" smtClean="0">
                <a:latin typeface="+mj-lt"/>
                <a:ea typeface="+mj-ea"/>
                <a:cs typeface="+mj-cs"/>
              </a:rPr>
              <a:t>of </a:t>
            </a:r>
            <a:r>
              <a:rPr lang="en-US" sz="3600" b="1" dirty="0" smtClean="0">
                <a:latin typeface="+mj-lt"/>
                <a:ea typeface="+mj-ea"/>
                <a:cs typeface="+mj-cs"/>
              </a:rPr>
              <a:t>RBA</a:t>
            </a:r>
          </a:p>
          <a:p>
            <a:endParaRPr lang="en-US" sz="3600" b="1" dirty="0" smtClean="0">
              <a:latin typeface="+mj-lt"/>
              <a:ea typeface="+mj-ea"/>
              <a:cs typeface="+mj-cs"/>
            </a:endParaRPr>
          </a:p>
          <a:p>
            <a:r>
              <a:rPr lang="en-US" sz="3600" b="1" dirty="0" smtClean="0">
                <a:latin typeface="+mj-lt"/>
                <a:ea typeface="+mj-ea"/>
                <a:cs typeface="+mj-cs"/>
              </a:rPr>
              <a:t>Self-Assessment </a:t>
            </a:r>
            <a:r>
              <a:rPr lang="en-US" sz="3600" b="1" dirty="0" smtClean="0">
                <a:latin typeface="+mj-lt"/>
                <a:ea typeface="+mj-ea"/>
                <a:cs typeface="+mj-cs"/>
              </a:rPr>
              <a:t>Review</a:t>
            </a:r>
          </a:p>
          <a:p>
            <a:endParaRPr lang="en-US" sz="3600" b="1" dirty="0" smtClean="0">
              <a:latin typeface="+mj-lt"/>
              <a:ea typeface="+mj-ea"/>
              <a:cs typeface="+mj-cs"/>
            </a:endParaRPr>
          </a:p>
          <a:p>
            <a:r>
              <a:rPr lang="en-US" sz="3600" b="1" dirty="0" smtClean="0">
                <a:latin typeface="+mj-lt"/>
                <a:ea typeface="+mj-ea"/>
                <a:cs typeface="+mj-cs"/>
              </a:rPr>
              <a:t>Conclusion</a:t>
            </a:r>
            <a:endParaRPr lang="en-US" sz="3600" b="1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/>
        </p:nvGraphicFramePr>
        <p:xfrm>
          <a:off x="685800" y="1219200"/>
          <a:ext cx="7467600" cy="541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8435" name="Rectangle 18"/>
          <p:cNvSpPr>
            <a:spLocks noChangeArrowheads="1"/>
          </p:cNvSpPr>
          <p:nvPr/>
        </p:nvSpPr>
        <p:spPr bwMode="auto">
          <a:xfrm>
            <a:off x="5441950" y="2587625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endParaRPr lang="en-US" sz="2000" b="1"/>
          </a:p>
        </p:txBody>
      </p:sp>
      <p:sp>
        <p:nvSpPr>
          <p:cNvPr id="18436" name="TextBox 4"/>
          <p:cNvSpPr txBox="1">
            <a:spLocks noChangeArrowheads="1"/>
          </p:cNvSpPr>
          <p:nvPr/>
        </p:nvSpPr>
        <p:spPr bwMode="auto">
          <a:xfrm>
            <a:off x="5867400" y="1981200"/>
            <a:ext cx="2819400" cy="646113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latin typeface="Garamond" pitchFamily="18" charset="0"/>
              </a:rPr>
              <a:t>Means Tested Old age Pension on pilot program  </a:t>
            </a: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6400799" y="5767753"/>
            <a:ext cx="2209801" cy="937846"/>
            <a:chOff x="3115988" y="3733972"/>
            <a:chExt cx="2209411" cy="762000"/>
          </a:xfrm>
        </p:grpSpPr>
        <p:sp>
          <p:nvSpPr>
            <p:cNvPr id="10" name="Oval 9"/>
            <p:cNvSpPr/>
            <p:nvPr/>
          </p:nvSpPr>
          <p:spPr>
            <a:xfrm>
              <a:off x="3115988" y="3733972"/>
              <a:ext cx="2184014" cy="76200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Oval 4"/>
            <p:cNvSpPr/>
            <p:nvPr/>
          </p:nvSpPr>
          <p:spPr>
            <a:xfrm>
              <a:off x="3115989" y="4000671"/>
              <a:ext cx="2209410" cy="43338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lvl="0" algn="ctr">
                <a:spcBef>
                  <a:spcPts val="0"/>
                </a:spcBef>
              </a:pPr>
              <a:r>
                <a:rPr lang="en-US" sz="1200" b="1" dirty="0" err="1">
                  <a:solidFill>
                    <a:schemeClr val="bg1"/>
                  </a:solidFill>
                  <a:latin typeface="Book Antiqua" pitchFamily="18" charset="0"/>
                </a:rPr>
                <a:t>MBAO</a:t>
              </a:r>
              <a:r>
                <a:rPr lang="en-US" sz="1200" b="1" dirty="0">
                  <a:solidFill>
                    <a:schemeClr val="bg1"/>
                  </a:solidFill>
                  <a:latin typeface="Book Antiqua" pitchFamily="18" charset="0"/>
                </a:rPr>
                <a:t> </a:t>
              </a:r>
              <a:r>
                <a:rPr lang="en-US" sz="1200" b="1" dirty="0" smtClean="0">
                  <a:solidFill>
                    <a:schemeClr val="bg1"/>
                  </a:solidFill>
                  <a:latin typeface="Book Antiqua" pitchFamily="18" charset="0"/>
                </a:rPr>
                <a:t>Pension Scheme</a:t>
              </a:r>
            </a:p>
            <a:p>
              <a:pPr lvl="0" algn="ctr">
                <a:spcBef>
                  <a:spcPts val="0"/>
                </a:spcBef>
              </a:pPr>
              <a:r>
                <a:rPr lang="en-GB" sz="1200" b="1" dirty="0" smtClean="0">
                  <a:solidFill>
                    <a:srgbClr val="FFFF00"/>
                  </a:solidFill>
                  <a:latin typeface="Book Antiqua" pitchFamily="18" charset="0"/>
                </a:rPr>
                <a:t>Assets</a:t>
              </a:r>
              <a:r>
                <a:rPr lang="en-GB" sz="1200" b="1" dirty="0" smtClean="0">
                  <a:solidFill>
                    <a:srgbClr val="FFFF00"/>
                  </a:solidFill>
                  <a:latin typeface="Book Antiqua" pitchFamily="18" charset="0"/>
                </a:rPr>
                <a:t>:. $ 0.5m</a:t>
              </a:r>
              <a:endParaRPr lang="en-GB" sz="1200" b="1" dirty="0" smtClean="0">
                <a:solidFill>
                  <a:srgbClr val="FFFF00"/>
                </a:solidFill>
                <a:latin typeface="Book Antiqua" pitchFamily="18" charset="0"/>
              </a:endParaRPr>
            </a:p>
            <a:p>
              <a:pPr lvl="0" algn="ctr">
                <a:spcBef>
                  <a:spcPts val="0"/>
                </a:spcBef>
              </a:pPr>
              <a:r>
                <a:rPr lang="en-GB" sz="1200" b="1" dirty="0" smtClean="0">
                  <a:solidFill>
                    <a:srgbClr val="FFFF00"/>
                  </a:solidFill>
                  <a:latin typeface="Book Antiqua" pitchFamily="18" charset="0"/>
                </a:rPr>
                <a:t>Members:0.04m</a:t>
              </a:r>
              <a:endParaRPr lang="en-US" sz="1200" b="1" dirty="0" smtClean="0">
                <a:solidFill>
                  <a:schemeClr val="bg1"/>
                </a:solidFill>
                <a:latin typeface="Book Antiqua" pitchFamily="18" charset="0"/>
              </a:endParaRPr>
            </a:p>
            <a:p>
              <a:pPr algn="ctr">
                <a:defRPr/>
              </a:pPr>
              <a:endParaRPr lang="en-US" sz="1600" b="1" dirty="0">
                <a:solidFill>
                  <a:schemeClr val="bg1"/>
                </a:solidFill>
                <a:latin typeface="Book Antiqua" pitchFamily="18" charset="0"/>
              </a:endParaRPr>
            </a:p>
          </p:txBody>
        </p:sp>
      </p:grpSp>
      <p:cxnSp>
        <p:nvCxnSpPr>
          <p:cNvPr id="18439" name="Straight Connector 12"/>
          <p:cNvCxnSpPr>
            <a:cxnSpLocks noChangeShapeType="1"/>
          </p:cNvCxnSpPr>
          <p:nvPr/>
        </p:nvCxnSpPr>
        <p:spPr bwMode="auto">
          <a:xfrm>
            <a:off x="5943600" y="5943600"/>
            <a:ext cx="609600" cy="2286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solidFill>
                  <a:srgbClr val="0070C0"/>
                </a:solidFill>
              </a:rPr>
              <a:t>KENYA PENSION SYSTEM, DECEMBER 2012, US$</a:t>
            </a:r>
            <a:endParaRPr lang="en-US" sz="36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457200" y="1306513"/>
            <a:ext cx="8072438" cy="446087"/>
          </a:xfrm>
        </p:spPr>
        <p:txBody>
          <a:bodyPr>
            <a:normAutofit fontScale="90000"/>
          </a:bodyPr>
          <a:lstStyle/>
          <a:p>
            <a:r>
              <a:rPr lang="en-US" smtClean="0"/>
              <a:t>OUR MANDATE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457200" y="1752600"/>
          <a:ext cx="8458200" cy="495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B7AAA69-8598-4C0A-B9D4-C6757210B3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graphicEl>
                                              <a:dgm id="{6B7AAA69-8598-4C0A-B9D4-C6757210B3B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1B8A97A8-C669-47F7-ABF8-08E37E1414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>
                                            <p:graphicEl>
                                              <a:dgm id="{1B8A97A8-C669-47F7-ABF8-08E37E1414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0422AE37-9E7A-4E77-B669-A4707C45D0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>
                                            <p:graphicEl>
                                              <a:dgm id="{0422AE37-9E7A-4E77-B669-A4707C45D05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8499E05-2EC9-4AD5-863B-4F695883CE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>
                                            <p:graphicEl>
                                              <a:dgm id="{A8499E05-2EC9-4AD5-863B-4F695883CEF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3E694C0-7956-48A4-8AAE-F70AE448D9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>
                                            <p:graphicEl>
                                              <a:dgm id="{53E694C0-7956-48A4-8AAE-F70AE448D9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70C0"/>
                </a:solidFill>
              </a:rPr>
              <a:t>CLEAR AND EXPLICIT OBJECTIVES</a:t>
            </a:r>
            <a:endParaRPr lang="en-US" sz="3600" b="1" dirty="0">
              <a:solidFill>
                <a:srgbClr val="0070C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43001"/>
            <a:ext cx="4040188" cy="60960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COMPLIANCE STATUS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752600"/>
            <a:ext cx="4040188" cy="4373563"/>
          </a:xfrm>
        </p:spPr>
        <p:txBody>
          <a:bodyPr>
            <a:normAutofit fontScale="92500"/>
          </a:bodyPr>
          <a:lstStyle/>
          <a:p>
            <a:pPr algn="just"/>
            <a:r>
              <a:rPr lang="en-US" dirty="0" smtClean="0">
                <a:cs typeface="Arial" pitchFamily="34" charset="0"/>
              </a:rPr>
              <a:t>Retirement Benefits Act has prescribed 5 clear objectives</a:t>
            </a:r>
          </a:p>
          <a:p>
            <a:pPr algn="just"/>
            <a:r>
              <a:rPr lang="en-US" dirty="0" smtClean="0">
                <a:cs typeface="Arial" pitchFamily="34" charset="0"/>
              </a:rPr>
              <a:t>RB Act supersedes other laws incase of any conflict save for the constitution</a:t>
            </a:r>
          </a:p>
          <a:p>
            <a:pPr algn="just"/>
            <a:r>
              <a:rPr lang="en-US" dirty="0" smtClean="0">
                <a:cs typeface="Arial" pitchFamily="34" charset="0"/>
              </a:rPr>
              <a:t>RBA mandated to recommend policy changes to the law to enhance clarity</a:t>
            </a:r>
          </a:p>
          <a:p>
            <a:pPr algn="just"/>
            <a:r>
              <a:rPr lang="en-US" dirty="0" smtClean="0">
                <a:cs typeface="Arial" pitchFamily="34" charset="0"/>
              </a:rPr>
              <a:t>Subsidiary legislation to the Act  often used by RBA to clarify supervisory issues</a:t>
            </a:r>
            <a:endParaRPr lang="en-US" dirty="0">
              <a:cs typeface="Arial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066800"/>
            <a:ext cx="4038600" cy="685801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AREAS OF WEAKNESS/IMPROVEMENT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752600"/>
            <a:ext cx="4041775" cy="4572000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n-US" dirty="0" smtClean="0">
                <a:cs typeface="Arial" pitchFamily="34" charset="0"/>
              </a:rPr>
              <a:t>Some few schemes are established by independent legislation</a:t>
            </a:r>
          </a:p>
          <a:p>
            <a:pPr algn="just"/>
            <a:r>
              <a:rPr lang="en-US" dirty="0" smtClean="0">
                <a:cs typeface="Arial" pitchFamily="34" charset="0"/>
              </a:rPr>
              <a:t>This creates some conflict and inhibits supervisory process</a:t>
            </a:r>
          </a:p>
          <a:p>
            <a:pPr algn="just">
              <a:lnSpc>
                <a:spcPct val="120000"/>
              </a:lnSpc>
            </a:pPr>
            <a:r>
              <a:rPr lang="en-US" dirty="0" smtClean="0">
                <a:cs typeface="Arial" pitchFamily="34" charset="0"/>
              </a:rPr>
              <a:t>The National Social Security Fund for example falls under the ministry of labour while the pension supervisor is under </a:t>
            </a:r>
            <a:r>
              <a:rPr lang="en-US" dirty="0" smtClean="0">
                <a:cs typeface="Arial" pitchFamily="34" charset="0"/>
              </a:rPr>
              <a:t>National Treasury docket</a:t>
            </a:r>
            <a:endParaRPr lang="en-US" dirty="0" smtClean="0">
              <a:cs typeface="Arial" pitchFamily="34" charset="0"/>
            </a:endParaRPr>
          </a:p>
          <a:p>
            <a:pPr algn="just"/>
            <a:r>
              <a:rPr lang="en-US" dirty="0" smtClean="0">
                <a:cs typeface="Arial" pitchFamily="34" charset="0"/>
              </a:rPr>
              <a:t>This creates regulatory arbitrage</a:t>
            </a:r>
            <a:endParaRPr lang="en-US" dirty="0">
              <a:cs typeface="Arial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90800" y="6172200"/>
            <a:ext cx="3533496" cy="461665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tx1"/>
            </a:solidFill>
            <a:prstDash val="lgDash"/>
          </a:ln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400" b="1" cap="none" spc="0" dirty="0" smtClean="0">
                <a:ln w="11430">
                  <a:noFill/>
                </a:ln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FULLY IMPLEMENTED</a:t>
            </a:r>
            <a:endParaRPr lang="en-US" sz="2400" b="1" cap="none" spc="0" dirty="0">
              <a:ln w="11430">
                <a:noFill/>
              </a:ln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70C0"/>
                </a:solidFill>
              </a:rPr>
              <a:t>OPERATIONAL INDEPENDENCE </a:t>
            </a:r>
            <a:endParaRPr lang="en-US" sz="3600" b="1" dirty="0">
              <a:solidFill>
                <a:srgbClr val="0070C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066800"/>
            <a:ext cx="4116388" cy="685801"/>
          </a:xfrm>
        </p:spPr>
        <p:txBody>
          <a:bodyPr>
            <a:normAutofit fontScale="40000" lnSpcReduction="20000"/>
          </a:bodyPr>
          <a:lstStyle/>
          <a:p>
            <a:endParaRPr lang="en-US" sz="3600" dirty="0" smtClean="0">
              <a:solidFill>
                <a:srgbClr val="C00000"/>
              </a:solidFill>
            </a:endParaRPr>
          </a:p>
          <a:p>
            <a:r>
              <a:rPr lang="en-US" sz="6000" dirty="0" smtClean="0">
                <a:solidFill>
                  <a:srgbClr val="C00000"/>
                </a:solidFill>
              </a:rPr>
              <a:t>COMPLIANCE STATUS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752600"/>
            <a:ext cx="4040188" cy="4648200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en-US" dirty="0" smtClean="0"/>
              <a:t>RBA directors appointed by the minister on condition that that they possesses the qualification and experience set in the law</a:t>
            </a:r>
          </a:p>
          <a:p>
            <a:pPr algn="just"/>
            <a:r>
              <a:rPr lang="en-US" dirty="0" smtClean="0"/>
              <a:t>Board is  9 members 5 of whom are from private sector</a:t>
            </a:r>
          </a:p>
          <a:p>
            <a:pPr algn="just"/>
            <a:r>
              <a:rPr lang="en-US" dirty="0" smtClean="0"/>
              <a:t>Chairman picked from those in private sector</a:t>
            </a:r>
          </a:p>
          <a:p>
            <a:pPr algn="just"/>
            <a:r>
              <a:rPr lang="en-US" dirty="0" smtClean="0"/>
              <a:t>The CEO picked by the board in consultation with Minister</a:t>
            </a:r>
          </a:p>
          <a:p>
            <a:pPr algn="just"/>
            <a:r>
              <a:rPr lang="en-US" dirty="0" smtClean="0"/>
              <a:t>Top management  competitively selected by board</a:t>
            </a:r>
          </a:p>
          <a:p>
            <a:pPr algn="just"/>
            <a:r>
              <a:rPr lang="en-US" dirty="0" smtClean="0"/>
              <a:t>RBA answerable to Minister for Finance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990600"/>
            <a:ext cx="4038600" cy="914400"/>
          </a:xfrm>
        </p:spPr>
        <p:txBody>
          <a:bodyPr>
            <a:normAutofit fontScale="70000" lnSpcReduction="20000"/>
          </a:bodyPr>
          <a:lstStyle/>
          <a:p>
            <a:endParaRPr lang="en-US" sz="2600" dirty="0" smtClean="0">
              <a:solidFill>
                <a:srgbClr val="C00000"/>
              </a:solidFill>
            </a:endParaRPr>
          </a:p>
          <a:p>
            <a:r>
              <a:rPr lang="en-US" sz="3100" dirty="0" smtClean="0">
                <a:solidFill>
                  <a:srgbClr val="C00000"/>
                </a:solidFill>
              </a:rPr>
              <a:t>AREAS OF WEAKNESS/IMPROVEMENT</a:t>
            </a:r>
          </a:p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1752600"/>
            <a:ext cx="4041775" cy="4373563"/>
          </a:xfrm>
        </p:spPr>
        <p:txBody>
          <a:bodyPr>
            <a:normAutofit/>
          </a:bodyPr>
          <a:lstStyle/>
          <a:p>
            <a:pPr algn="just"/>
            <a:r>
              <a:rPr lang="en-US" sz="2200" dirty="0" smtClean="0"/>
              <a:t>RBA is government agency and thus subject to general government  directions, procurement regulations, salary policy, State Corporations Act etc.</a:t>
            </a:r>
          </a:p>
          <a:p>
            <a:pPr>
              <a:buNone/>
            </a:pPr>
            <a:endParaRPr lang="en-US" sz="2200" dirty="0"/>
          </a:p>
        </p:txBody>
      </p:sp>
      <p:sp>
        <p:nvSpPr>
          <p:cNvPr id="7" name="Rectangle 6"/>
          <p:cNvSpPr/>
          <p:nvPr/>
        </p:nvSpPr>
        <p:spPr>
          <a:xfrm>
            <a:off x="2590800" y="6172200"/>
            <a:ext cx="3533496" cy="461665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tx1"/>
            </a:solidFill>
            <a:prstDash val="lgDash"/>
          </a:ln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400" b="1" cap="none" spc="0" dirty="0" smtClean="0">
                <a:ln w="11430">
                  <a:noFill/>
                </a:ln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BROADLY IMPLEMENTED</a:t>
            </a:r>
            <a:endParaRPr lang="en-US" sz="2400" b="1" cap="none" spc="0" dirty="0">
              <a:ln w="11430">
                <a:noFill/>
              </a:ln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ADEQUATE RESOURCES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4038600" cy="803275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COMPLIANCE STATUS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28800"/>
            <a:ext cx="4040188" cy="4648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RBA’s source of revenue is a levy from </a:t>
            </a:r>
            <a:r>
              <a:rPr lang="en-US" dirty="0" smtClean="0"/>
              <a:t>schemes based on scheme assets </a:t>
            </a:r>
            <a:r>
              <a:rPr lang="en-US" dirty="0" smtClean="0"/>
              <a:t>and </a:t>
            </a:r>
            <a:r>
              <a:rPr lang="en-US" dirty="0" smtClean="0"/>
              <a:t>small </a:t>
            </a:r>
            <a:r>
              <a:rPr lang="en-US" dirty="0" smtClean="0"/>
              <a:t>fee from registration of some service providers</a:t>
            </a:r>
          </a:p>
          <a:p>
            <a:r>
              <a:rPr lang="en-US" dirty="0" smtClean="0"/>
              <a:t>Some </a:t>
            </a:r>
            <a:r>
              <a:rPr lang="en-US" dirty="0" smtClean="0"/>
              <a:t>of its activities have been co-financed by development partners </a:t>
            </a:r>
          </a:p>
          <a:p>
            <a:r>
              <a:rPr lang="en-US" dirty="0" smtClean="0"/>
              <a:t>Non-core activities  and some technical activities are </a:t>
            </a:r>
            <a:r>
              <a:rPr lang="en-US" dirty="0" smtClean="0"/>
              <a:t>out-sourced keeping the staff base very lean and mainly technical staff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001" y="1143000"/>
            <a:ext cx="4114800" cy="1031875"/>
          </a:xfrm>
        </p:spPr>
        <p:txBody>
          <a:bodyPr>
            <a:normAutofit fontScale="92500" lnSpcReduction="20000"/>
          </a:bodyPr>
          <a:lstStyle/>
          <a:p>
            <a:endParaRPr lang="en-US" dirty="0" smtClean="0">
              <a:solidFill>
                <a:srgbClr val="C00000"/>
              </a:solidFill>
            </a:endParaRPr>
          </a:p>
          <a:p>
            <a:r>
              <a:rPr lang="en-US" dirty="0" smtClean="0">
                <a:solidFill>
                  <a:srgbClr val="C00000"/>
                </a:solidFill>
              </a:rPr>
              <a:t>AREAS OF WEAKNESS/IMPROVEMENT</a:t>
            </a:r>
          </a:p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828800"/>
            <a:ext cx="4041775" cy="4297363"/>
          </a:xfrm>
        </p:spPr>
        <p:txBody>
          <a:bodyPr/>
          <a:lstStyle/>
          <a:p>
            <a:r>
              <a:rPr lang="en-US" dirty="0" smtClean="0"/>
              <a:t>Surplus fund are supposed to be remitted to National Treasury?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667000" y="6248400"/>
            <a:ext cx="3533496" cy="461665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tx1"/>
            </a:solidFill>
            <a:prstDash val="lgDash"/>
          </a:ln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400" b="1" cap="none" spc="0" dirty="0" smtClean="0">
                <a:ln w="11430">
                  <a:noFill/>
                </a:ln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FULLY IMPLEMENTED</a:t>
            </a:r>
            <a:endParaRPr lang="en-US" sz="2400" b="1" cap="none" spc="0" dirty="0">
              <a:ln w="11430">
                <a:noFill/>
              </a:ln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0070C0"/>
                </a:solidFill>
              </a:rPr>
              <a:t>ADEQUATE SUPERVISORY POWERS</a:t>
            </a:r>
            <a:endParaRPr lang="en-US" sz="3600" b="1" dirty="0">
              <a:solidFill>
                <a:srgbClr val="0070C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990600"/>
            <a:ext cx="3963988" cy="685801"/>
          </a:xfrm>
        </p:spPr>
        <p:txBody>
          <a:bodyPr>
            <a:normAutofit fontScale="77500" lnSpcReduction="20000"/>
          </a:bodyPr>
          <a:lstStyle/>
          <a:p>
            <a:endParaRPr lang="en-US" dirty="0" smtClean="0">
              <a:solidFill>
                <a:srgbClr val="C00000"/>
              </a:solidFill>
            </a:endParaRPr>
          </a:p>
          <a:p>
            <a:r>
              <a:rPr lang="en-US" sz="2800" dirty="0" smtClean="0">
                <a:solidFill>
                  <a:srgbClr val="C00000"/>
                </a:solidFill>
              </a:rPr>
              <a:t>COMPLIANCE STATUS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76400"/>
            <a:ext cx="4040188" cy="4800600"/>
          </a:xfrm>
        </p:spPr>
        <p:txBody>
          <a:bodyPr>
            <a:normAutofit fontScale="92500" lnSpcReduction="10000"/>
          </a:bodyPr>
          <a:lstStyle/>
          <a:p>
            <a:pPr marL="109538" lvl="1" indent="-457200">
              <a:lnSpc>
                <a:spcPct val="80000"/>
              </a:lnSpc>
              <a:buClr>
                <a:srgbClr val="990033"/>
              </a:buClr>
              <a:buSzPct val="130000"/>
              <a:buNone/>
            </a:pPr>
            <a:r>
              <a:rPr lang="en-US" sz="2400" dirty="0" smtClean="0"/>
              <a:t>RBA has powers to undertake the following supervisory </a:t>
            </a:r>
            <a:r>
              <a:rPr lang="en-US" sz="2400" dirty="0" smtClean="0"/>
              <a:t>activities: </a:t>
            </a:r>
            <a:endParaRPr lang="en-US" sz="2400" dirty="0" smtClean="0"/>
          </a:p>
          <a:p>
            <a:pPr marL="347663" lvl="3" indent="-231775">
              <a:lnSpc>
                <a:spcPct val="80000"/>
              </a:lnSpc>
              <a:buClr>
                <a:srgbClr val="990033"/>
              </a:buClr>
              <a:buSzPct val="130000"/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tx2"/>
                </a:solidFill>
              </a:rPr>
              <a:t>Registration/ Licensing</a:t>
            </a:r>
          </a:p>
          <a:p>
            <a:pPr marL="347663" lvl="3" indent="-231775">
              <a:lnSpc>
                <a:spcPct val="80000"/>
              </a:lnSpc>
              <a:buClr>
                <a:srgbClr val="990033"/>
              </a:buClr>
              <a:buSzPct val="130000"/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tx2"/>
                </a:solidFill>
              </a:rPr>
              <a:t>Monitoring – information gathering</a:t>
            </a:r>
          </a:p>
          <a:p>
            <a:pPr marL="347663" lvl="3" indent="-231775">
              <a:lnSpc>
                <a:spcPct val="80000"/>
              </a:lnSpc>
              <a:buClr>
                <a:srgbClr val="990033"/>
              </a:buClr>
              <a:buSzPct val="130000"/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tx2"/>
                </a:solidFill>
              </a:rPr>
              <a:t>Analysis – analyzing collected data</a:t>
            </a:r>
          </a:p>
          <a:p>
            <a:pPr marL="347663" lvl="3" indent="-231775">
              <a:lnSpc>
                <a:spcPct val="80000"/>
              </a:lnSpc>
              <a:buClr>
                <a:srgbClr val="990033"/>
              </a:buClr>
              <a:buSzPct val="130000"/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tx2"/>
                </a:solidFill>
              </a:rPr>
              <a:t>Intervention -  requirements to undertake corrective actions by schemes</a:t>
            </a:r>
          </a:p>
          <a:p>
            <a:pPr marL="347663" lvl="3" indent="-231775">
              <a:lnSpc>
                <a:spcPct val="80000"/>
              </a:lnSpc>
              <a:buClr>
                <a:srgbClr val="990033"/>
              </a:buClr>
              <a:buSzPct val="130000"/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tx2"/>
                </a:solidFill>
              </a:rPr>
              <a:t>Correction -  application of sanctions to correct a wrong</a:t>
            </a:r>
          </a:p>
          <a:p>
            <a:pPr marL="347663" lvl="3" indent="-231775">
              <a:lnSpc>
                <a:spcPct val="80000"/>
              </a:lnSpc>
              <a:buClr>
                <a:srgbClr val="990033"/>
              </a:buClr>
              <a:buSzPct val="130000"/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tx2"/>
                </a:solidFill>
              </a:rPr>
              <a:t>Communication – for consumer protection &amp; </a:t>
            </a:r>
            <a:r>
              <a:rPr lang="en-US" sz="2400" dirty="0" smtClean="0">
                <a:solidFill>
                  <a:schemeClr val="tx2"/>
                </a:solidFill>
              </a:rPr>
              <a:t>disclosure</a:t>
            </a:r>
          </a:p>
          <a:p>
            <a:pPr marL="347663" lvl="3" indent="-231775">
              <a:lnSpc>
                <a:spcPct val="80000"/>
              </a:lnSpc>
              <a:buClr>
                <a:srgbClr val="990033"/>
              </a:buClr>
              <a:buSzPct val="130000"/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tx2"/>
                </a:solidFill>
              </a:rPr>
              <a:t>Share Information with other financial sector regulators</a:t>
            </a:r>
            <a:endParaRPr lang="en-US" sz="2400" dirty="0" smtClean="0">
              <a:solidFill>
                <a:schemeClr val="tx2"/>
              </a:solidFill>
            </a:endParaRP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990600"/>
            <a:ext cx="4038600" cy="914401"/>
          </a:xfrm>
        </p:spPr>
        <p:txBody>
          <a:bodyPr>
            <a:normAutofit fontScale="70000" lnSpcReduction="20000"/>
          </a:bodyPr>
          <a:lstStyle/>
          <a:p>
            <a:endParaRPr lang="en-US" dirty="0" smtClean="0">
              <a:solidFill>
                <a:srgbClr val="C00000"/>
              </a:solidFill>
            </a:endParaRPr>
          </a:p>
          <a:p>
            <a:r>
              <a:rPr lang="en-US" sz="2800" dirty="0" smtClean="0">
                <a:solidFill>
                  <a:srgbClr val="C00000"/>
                </a:solidFill>
              </a:rPr>
              <a:t>AREAS OF WEAKNESS/IMPROVEMENT</a:t>
            </a:r>
          </a:p>
          <a:p>
            <a:endParaRPr lang="en-US" sz="280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1752600"/>
            <a:ext cx="4038600" cy="4373563"/>
          </a:xfrm>
        </p:spPr>
        <p:txBody>
          <a:bodyPr/>
          <a:lstStyle/>
          <a:p>
            <a:r>
              <a:rPr lang="en-US" sz="2200" dirty="0" smtClean="0"/>
              <a:t>State investigative and prosecutorial organs </a:t>
            </a:r>
            <a:r>
              <a:rPr lang="en-US" sz="2200" dirty="0" smtClean="0"/>
              <a:t>not </a:t>
            </a:r>
            <a:r>
              <a:rPr lang="en-US" sz="2200" dirty="0" smtClean="0"/>
              <a:t>well trained to deal with pension </a:t>
            </a:r>
            <a:r>
              <a:rPr lang="en-US" sz="2200" dirty="0" smtClean="0"/>
              <a:t>crimes</a:t>
            </a:r>
          </a:p>
          <a:p>
            <a:pPr>
              <a:buNone/>
            </a:pPr>
            <a:endParaRPr lang="en-US" sz="22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0800" y="6172200"/>
            <a:ext cx="3533496" cy="461665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tx1"/>
            </a:solidFill>
            <a:prstDash val="lgDash"/>
          </a:ln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400" b="1" cap="none" spc="0" dirty="0" smtClean="0">
                <a:ln w="11430">
                  <a:noFill/>
                </a:ln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FULLY IMPLEMENTED</a:t>
            </a:r>
            <a:endParaRPr lang="en-US" sz="2400" b="1" cap="none" spc="0" dirty="0">
              <a:ln w="11430">
                <a:noFill/>
              </a:ln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82000" cy="715962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RISK </a:t>
            </a:r>
            <a:r>
              <a:rPr lang="en-US" b="1" dirty="0" smtClean="0">
                <a:solidFill>
                  <a:srgbClr val="0070C0"/>
                </a:solidFill>
              </a:rPr>
              <a:t>BASED SUPERVISION/ PROPORTIONALITY AND CONSISTENCY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90600"/>
            <a:ext cx="4040188" cy="838201"/>
          </a:xfrm>
        </p:spPr>
        <p:txBody>
          <a:bodyPr>
            <a:normAutofit fontScale="62500" lnSpcReduction="20000"/>
          </a:bodyPr>
          <a:lstStyle/>
          <a:p>
            <a:endParaRPr lang="en-US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rgbClr val="C00000"/>
              </a:solidFill>
            </a:endParaRPr>
          </a:p>
          <a:p>
            <a:r>
              <a:rPr lang="en-US" sz="3400" dirty="0" smtClean="0">
                <a:solidFill>
                  <a:srgbClr val="C00000"/>
                </a:solidFill>
              </a:rPr>
              <a:t>COMPLIANCE STATUS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00200"/>
            <a:ext cx="4040188" cy="4830763"/>
          </a:xfrm>
        </p:spPr>
        <p:txBody>
          <a:bodyPr>
            <a:noAutofit/>
          </a:bodyPr>
          <a:lstStyle/>
          <a:p>
            <a:r>
              <a:rPr lang="en-US" sz="2000" dirty="0" smtClean="0"/>
              <a:t>RBA has </a:t>
            </a:r>
            <a:r>
              <a:rPr lang="en-US" sz="2000" dirty="0" smtClean="0"/>
              <a:t>adopted </a:t>
            </a:r>
            <a:r>
              <a:rPr lang="en-US" sz="2000" dirty="0" smtClean="0"/>
              <a:t>risk based supervision</a:t>
            </a:r>
          </a:p>
          <a:p>
            <a:r>
              <a:rPr lang="en-US" sz="2000" dirty="0" smtClean="0"/>
              <a:t>RBA has adopted risk scoring model with 5 layers of risk i.e. </a:t>
            </a:r>
          </a:p>
          <a:p>
            <a:r>
              <a:rPr lang="en-US" sz="2000" b="1" dirty="0" smtClean="0">
                <a:solidFill>
                  <a:schemeClr val="accent3">
                    <a:lumMod val="50000"/>
                  </a:schemeClr>
                </a:solidFill>
              </a:rPr>
              <a:t>green </a:t>
            </a:r>
            <a:r>
              <a:rPr lang="en-US" sz="2000" dirty="0" smtClean="0"/>
              <a:t>light – no action; </a:t>
            </a:r>
          </a:p>
          <a:p>
            <a:r>
              <a:rPr lang="en-US" sz="2000" b="1" dirty="0" smtClean="0">
                <a:solidFill>
                  <a:srgbClr val="FFC000"/>
                </a:solidFill>
              </a:rPr>
              <a:t>light amber </a:t>
            </a:r>
            <a:r>
              <a:rPr lang="en-US" sz="2000" dirty="0" smtClean="0"/>
              <a:t>– more intensive monitoring; </a:t>
            </a:r>
          </a:p>
          <a:p>
            <a:r>
              <a:rPr lang="en-US" sz="2000" b="1" dirty="0" smtClean="0">
                <a:solidFill>
                  <a:srgbClr val="92D050"/>
                </a:solidFill>
              </a:rPr>
              <a:t>Dark amber </a:t>
            </a:r>
            <a:r>
              <a:rPr lang="en-US" sz="2000" dirty="0" smtClean="0"/>
              <a:t>– questions asked about issues raised;</a:t>
            </a:r>
          </a:p>
          <a:p>
            <a:r>
              <a:rPr lang="en-US" sz="2000" b="1" dirty="0" smtClean="0">
                <a:solidFill>
                  <a:srgbClr val="FF0000"/>
                </a:solidFill>
              </a:rPr>
              <a:t>Red </a:t>
            </a:r>
            <a:r>
              <a:rPr lang="en-US" sz="2000" dirty="0" smtClean="0"/>
              <a:t>– request for a recovery plan from trustees. </a:t>
            </a:r>
          </a:p>
          <a:p>
            <a:r>
              <a:rPr lang="en-US" sz="2000" b="1" dirty="0" smtClean="0">
                <a:solidFill>
                  <a:srgbClr val="C00000"/>
                </a:solidFill>
              </a:rPr>
              <a:t>Ultra Red </a:t>
            </a:r>
            <a:r>
              <a:rPr lang="en-US" sz="2000" dirty="0" smtClean="0"/>
              <a:t>– serious difficulties requiring either further funding, benefit reduction, external management or winding up the scheme</a:t>
            </a:r>
            <a:endParaRPr lang="en-US" sz="2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219200"/>
            <a:ext cx="4191001" cy="914400"/>
          </a:xfrm>
        </p:spPr>
        <p:txBody>
          <a:bodyPr>
            <a:normAutofit fontScale="85000" lnSpcReduction="20000"/>
          </a:bodyPr>
          <a:lstStyle/>
          <a:p>
            <a:endParaRPr lang="en-US" dirty="0" smtClean="0">
              <a:solidFill>
                <a:srgbClr val="C00000"/>
              </a:solidFill>
            </a:endParaRPr>
          </a:p>
          <a:p>
            <a:r>
              <a:rPr lang="en-US" dirty="0" smtClean="0">
                <a:solidFill>
                  <a:srgbClr val="C00000"/>
                </a:solidFill>
              </a:rPr>
              <a:t>AREAS OF WEAKNESS/IMPROVEMENT</a:t>
            </a:r>
          </a:p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1981200"/>
            <a:ext cx="4041775" cy="4449763"/>
          </a:xfrm>
        </p:spPr>
        <p:txBody>
          <a:bodyPr>
            <a:normAutofit/>
          </a:bodyPr>
          <a:lstStyle/>
          <a:p>
            <a:r>
              <a:rPr lang="en-US" sz="2200" dirty="0" smtClean="0"/>
              <a:t>Training of sector players on </a:t>
            </a:r>
            <a:r>
              <a:rPr lang="en-US" sz="2200" dirty="0" smtClean="0"/>
              <a:t>risk </a:t>
            </a:r>
            <a:r>
              <a:rPr lang="en-US" sz="2200" dirty="0" smtClean="0"/>
              <a:t>based supervision </a:t>
            </a:r>
            <a:r>
              <a:rPr lang="en-US" sz="2200" dirty="0" smtClean="0"/>
              <a:t>will</a:t>
            </a:r>
            <a:endParaRPr lang="en-US" sz="2200" dirty="0" smtClean="0"/>
          </a:p>
          <a:p>
            <a:r>
              <a:rPr lang="en-US" sz="2200" dirty="0" smtClean="0"/>
              <a:t>Implementation </a:t>
            </a:r>
            <a:r>
              <a:rPr lang="en-US" sz="2200" dirty="0" smtClean="0"/>
              <a:t>of </a:t>
            </a:r>
            <a:r>
              <a:rPr lang="en-US" sz="2200" dirty="0" smtClean="0"/>
              <a:t>IT systems for risk based supervision has delayed</a:t>
            </a:r>
            <a:endParaRPr lang="en-US" sz="2200" dirty="0"/>
          </a:p>
        </p:txBody>
      </p:sp>
      <p:sp>
        <p:nvSpPr>
          <p:cNvPr id="7" name="Rectangle 6"/>
          <p:cNvSpPr/>
          <p:nvPr/>
        </p:nvSpPr>
        <p:spPr>
          <a:xfrm>
            <a:off x="4800600" y="6172200"/>
            <a:ext cx="3533496" cy="461665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tx1"/>
            </a:solidFill>
            <a:prstDash val="lgDash"/>
          </a:ln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400" b="1" cap="none" spc="0" dirty="0" smtClean="0">
                <a:ln w="11430">
                  <a:noFill/>
                </a:ln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BROADLY IMPLEMENTED</a:t>
            </a:r>
            <a:endParaRPr lang="en-US" sz="2400" b="1" cap="none" spc="0" dirty="0">
              <a:ln w="11430">
                <a:noFill/>
              </a:ln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489</TotalTime>
  <Words>1015</Words>
  <Application>Microsoft Office PowerPoint</Application>
  <PresentationFormat>On-screen Show (4:3)</PresentationFormat>
  <Paragraphs>166</Paragraphs>
  <Slides>14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RETIREMENT BENEFITS AUTHORITY COMPLIANCE WITH IOPS PRINCIPLES: SELF- ASSESSMENT REVIEW</vt:lpstr>
      <vt:lpstr>AGENDA</vt:lpstr>
      <vt:lpstr>KENYA PENSION SYSTEM, DECEMBER 2012, US$</vt:lpstr>
      <vt:lpstr>OUR MANDATE</vt:lpstr>
      <vt:lpstr>CLEAR AND EXPLICIT OBJECTIVES</vt:lpstr>
      <vt:lpstr>OPERATIONAL INDEPENDENCE </vt:lpstr>
      <vt:lpstr>ADEQUATE RESOURCES</vt:lpstr>
      <vt:lpstr>ADEQUATE SUPERVISORY POWERS</vt:lpstr>
      <vt:lpstr>RISK BASED SUPERVISION/ PROPORTIONALITY AND CONSISTENCY</vt:lpstr>
      <vt:lpstr>CONSULTATION AND COOPERATION</vt:lpstr>
      <vt:lpstr>CONFIDENTIALITY</vt:lpstr>
      <vt:lpstr>TRANSPARENCY</vt:lpstr>
      <vt:lpstr>GOVERNANCE</vt:lpstr>
      <vt:lpstr>END www.rba.go.ke www.treasury.go.ke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RETIREMENT BENEFITS AUTHORITY COMPLIANCE WITH IOPS PRINCIPLES: SELF- ASSESSMENT REVIEW</dc:title>
  <dc:creator>nyakundi</dc:creator>
  <cp:lastModifiedBy>Administrator</cp:lastModifiedBy>
  <cp:revision>41</cp:revision>
  <dcterms:created xsi:type="dcterms:W3CDTF">2010-01-20T13:14:21Z</dcterms:created>
  <dcterms:modified xsi:type="dcterms:W3CDTF">2013-08-30T09:37:54Z</dcterms:modified>
</cp:coreProperties>
</file>